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63" r:id="rId6"/>
    <p:sldId id="257" r:id="rId7"/>
    <p:sldId id="269" r:id="rId8"/>
    <p:sldId id="265" r:id="rId9"/>
    <p:sldId id="261" r:id="rId10"/>
    <p:sldId id="268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F17"/>
    <a:srgbClr val="00AEEF"/>
    <a:srgbClr val="616F39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90A53-AF9D-49C2-8393-3870D5D53820}" v="17" dt="2023-05-05T21:55:22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458" autoAdjust="0"/>
  </p:normalViewPr>
  <p:slideViewPr>
    <p:cSldViewPr snapToGrid="0">
      <p:cViewPr varScale="1">
        <p:scale>
          <a:sx n="70" d="100"/>
          <a:sy n="70" d="100"/>
        </p:scale>
        <p:origin x="1524" y="-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y Pasi" userId="823025df-c533-4861-99ba-e057de970726" providerId="ADAL" clId="{10090A53-AF9D-49C2-8393-3870D5D53820}"/>
    <pc:docChg chg="undo custSel addSld delSld modSld sldOrd">
      <pc:chgData name="Nicky Pasi" userId="823025df-c533-4861-99ba-e057de970726" providerId="ADAL" clId="{10090A53-AF9D-49C2-8393-3870D5D53820}" dt="2023-05-05T21:55:31.131" v="4250" actId="1076"/>
      <pc:docMkLst>
        <pc:docMk/>
      </pc:docMkLst>
      <pc:sldChg chg="addSp modSp mod">
        <pc:chgData name="Nicky Pasi" userId="823025df-c533-4861-99ba-e057de970726" providerId="ADAL" clId="{10090A53-AF9D-49C2-8393-3870D5D53820}" dt="2023-05-05T21:06:42.157" v="56" actId="14100"/>
        <pc:sldMkLst>
          <pc:docMk/>
          <pc:sldMk cId="1242154012" sldId="256"/>
        </pc:sldMkLst>
        <pc:spChg chg="add mod">
          <ac:chgData name="Nicky Pasi" userId="823025df-c533-4861-99ba-e057de970726" providerId="ADAL" clId="{10090A53-AF9D-49C2-8393-3870D5D53820}" dt="2023-05-05T21:06:42.157" v="56" actId="14100"/>
          <ac:spMkLst>
            <pc:docMk/>
            <pc:sldMk cId="1242154012" sldId="256"/>
            <ac:spMk id="2" creationId="{99B0530D-F2E0-FE31-D24A-CAB89EE7C80F}"/>
          </ac:spMkLst>
        </pc:spChg>
        <pc:spChg chg="add mod">
          <ac:chgData name="Nicky Pasi" userId="823025df-c533-4861-99ba-e057de970726" providerId="ADAL" clId="{10090A53-AF9D-49C2-8393-3870D5D53820}" dt="2023-05-05T21:06:34.296" v="55" actId="1076"/>
          <ac:spMkLst>
            <pc:docMk/>
            <pc:sldMk cId="1242154012" sldId="256"/>
            <ac:spMk id="3" creationId="{B342698C-840E-55F8-F99B-AD7179CA6EB0}"/>
          </ac:spMkLst>
        </pc:spChg>
      </pc:sldChg>
      <pc:sldChg chg="modSp mod modNotesTx">
        <pc:chgData name="Nicky Pasi" userId="823025df-c533-4861-99ba-e057de970726" providerId="ADAL" clId="{10090A53-AF9D-49C2-8393-3870D5D53820}" dt="2023-05-05T21:12:24.991" v="901" actId="20577"/>
        <pc:sldMkLst>
          <pc:docMk/>
          <pc:sldMk cId="2066282609" sldId="257"/>
        </pc:sldMkLst>
        <pc:spChg chg="mod">
          <ac:chgData name="Nicky Pasi" userId="823025df-c533-4861-99ba-e057de970726" providerId="ADAL" clId="{10090A53-AF9D-49C2-8393-3870D5D53820}" dt="2023-05-05T20:51:36.297" v="7" actId="1076"/>
          <ac:spMkLst>
            <pc:docMk/>
            <pc:sldMk cId="2066282609" sldId="257"/>
            <ac:spMk id="21" creationId="{489481B3-A7FD-1252-DE3E-34FC82B56592}"/>
          </ac:spMkLst>
        </pc:spChg>
        <pc:picChg chg="mod">
          <ac:chgData name="Nicky Pasi" userId="823025df-c533-4861-99ba-e057de970726" providerId="ADAL" clId="{10090A53-AF9D-49C2-8393-3870D5D53820}" dt="2023-05-05T20:51:39.002" v="8" actId="1076"/>
          <ac:picMkLst>
            <pc:docMk/>
            <pc:sldMk cId="2066282609" sldId="257"/>
            <ac:picMk id="22" creationId="{D3C38268-99CB-F7C4-6179-A38872866E2E}"/>
          </ac:picMkLst>
        </pc:picChg>
        <pc:picChg chg="mod">
          <ac:chgData name="Nicky Pasi" userId="823025df-c533-4861-99ba-e057de970726" providerId="ADAL" clId="{10090A53-AF9D-49C2-8393-3870D5D53820}" dt="2023-05-05T20:51:41.725" v="9" actId="1076"/>
          <ac:picMkLst>
            <pc:docMk/>
            <pc:sldMk cId="2066282609" sldId="257"/>
            <ac:picMk id="23" creationId="{2ED6CEEC-D9A6-FE41-973A-8954CF3EC1C4}"/>
          </ac:picMkLst>
        </pc:picChg>
        <pc:picChg chg="mod">
          <ac:chgData name="Nicky Pasi" userId="823025df-c533-4861-99ba-e057de970726" providerId="ADAL" clId="{10090A53-AF9D-49C2-8393-3870D5D53820}" dt="2023-05-05T20:51:44.837" v="10" actId="1076"/>
          <ac:picMkLst>
            <pc:docMk/>
            <pc:sldMk cId="2066282609" sldId="257"/>
            <ac:picMk id="24" creationId="{0F9FB39C-D9B2-B796-7728-223C3B1FFFC3}"/>
          </ac:picMkLst>
        </pc:picChg>
        <pc:picChg chg="mod">
          <ac:chgData name="Nicky Pasi" userId="823025df-c533-4861-99ba-e057de970726" providerId="ADAL" clId="{10090A53-AF9D-49C2-8393-3870D5D53820}" dt="2023-05-05T20:51:47.150" v="11" actId="1076"/>
          <ac:picMkLst>
            <pc:docMk/>
            <pc:sldMk cId="2066282609" sldId="257"/>
            <ac:picMk id="25" creationId="{93761916-F5E3-F64F-6EFE-5642BEF1D1BF}"/>
          </ac:picMkLst>
        </pc:picChg>
        <pc:picChg chg="mod">
          <ac:chgData name="Nicky Pasi" userId="823025df-c533-4861-99ba-e057de970726" providerId="ADAL" clId="{10090A53-AF9D-49C2-8393-3870D5D53820}" dt="2023-05-05T20:51:51.509" v="12" actId="1076"/>
          <ac:picMkLst>
            <pc:docMk/>
            <pc:sldMk cId="2066282609" sldId="257"/>
            <ac:picMk id="26" creationId="{627778B6-FA5D-5975-377B-62970DCE88FA}"/>
          </ac:picMkLst>
        </pc:picChg>
      </pc:sldChg>
      <pc:sldChg chg="addSp delSp modSp mod ord modClrScheme chgLayout modNotesTx">
        <pc:chgData name="Nicky Pasi" userId="823025df-c533-4861-99ba-e057de970726" providerId="ADAL" clId="{10090A53-AF9D-49C2-8393-3870D5D53820}" dt="2023-05-05T21:55:12.428" v="4247" actId="14826"/>
        <pc:sldMkLst>
          <pc:docMk/>
          <pc:sldMk cId="2480328545" sldId="261"/>
        </pc:sldMkLst>
        <pc:spChg chg="del">
          <ac:chgData name="Nicky Pasi" userId="823025df-c533-4861-99ba-e057de970726" providerId="ADAL" clId="{10090A53-AF9D-49C2-8393-3870D5D53820}" dt="2023-05-05T21:19:36.505" v="2199" actId="478"/>
          <ac:spMkLst>
            <pc:docMk/>
            <pc:sldMk cId="2480328545" sldId="261"/>
            <ac:spMk id="4" creationId="{CE9E7670-29B6-4233-903B-2C416E67FCDC}"/>
          </ac:spMkLst>
        </pc:spChg>
        <pc:spChg chg="add del">
          <ac:chgData name="Nicky Pasi" userId="823025df-c533-4861-99ba-e057de970726" providerId="ADAL" clId="{10090A53-AF9D-49C2-8393-3870D5D53820}" dt="2023-05-05T21:29:05.068" v="2716" actId="478"/>
          <ac:spMkLst>
            <pc:docMk/>
            <pc:sldMk cId="2480328545" sldId="261"/>
            <ac:spMk id="6" creationId="{839006D6-8CD4-4839-A6B2-B5986160B651}"/>
          </ac:spMkLst>
        </pc:spChg>
        <pc:spChg chg="add del mod">
          <ac:chgData name="Nicky Pasi" userId="823025df-c533-4861-99ba-e057de970726" providerId="ADAL" clId="{10090A53-AF9D-49C2-8393-3870D5D53820}" dt="2023-05-05T21:31:14.973" v="2798" actId="255"/>
          <ac:spMkLst>
            <pc:docMk/>
            <pc:sldMk cId="2480328545" sldId="261"/>
            <ac:spMk id="7" creationId="{1DD6B909-B7BA-4CD2-8AE9-371E2DA0442E}"/>
          </ac:spMkLst>
        </pc:spChg>
        <pc:spChg chg="add del mod">
          <ac:chgData name="Nicky Pasi" userId="823025df-c533-4861-99ba-e057de970726" providerId="ADAL" clId="{10090A53-AF9D-49C2-8393-3870D5D53820}" dt="2023-05-05T21:24:04.799" v="2523"/>
          <ac:spMkLst>
            <pc:docMk/>
            <pc:sldMk cId="2480328545" sldId="261"/>
            <ac:spMk id="8" creationId="{09E317F4-1995-3454-A5CD-BE5A82AC3719}"/>
          </ac:spMkLst>
        </pc:spChg>
        <pc:spChg chg="add del mod">
          <ac:chgData name="Nicky Pasi" userId="823025df-c533-4861-99ba-e057de970726" providerId="ADAL" clId="{10090A53-AF9D-49C2-8393-3870D5D53820}" dt="2023-05-05T21:24:04.799" v="2523"/>
          <ac:spMkLst>
            <pc:docMk/>
            <pc:sldMk cId="2480328545" sldId="261"/>
            <ac:spMk id="9" creationId="{5E59A6B0-DBC6-D5E3-19DE-F3515BA66225}"/>
          </ac:spMkLst>
        </pc:spChg>
        <pc:spChg chg="add del mod ord">
          <ac:chgData name="Nicky Pasi" userId="823025df-c533-4861-99ba-e057de970726" providerId="ADAL" clId="{10090A53-AF9D-49C2-8393-3870D5D53820}" dt="2023-05-05T21:29:06.091" v="2718" actId="700"/>
          <ac:spMkLst>
            <pc:docMk/>
            <pc:sldMk cId="2480328545" sldId="261"/>
            <ac:spMk id="10" creationId="{B22CCCCB-E7D9-B10A-75FB-867A9108CC74}"/>
          </ac:spMkLst>
        </pc:spChg>
        <pc:spChg chg="add del mod ord">
          <ac:chgData name="Nicky Pasi" userId="823025df-c533-4861-99ba-e057de970726" providerId="ADAL" clId="{10090A53-AF9D-49C2-8393-3870D5D53820}" dt="2023-05-05T21:29:06.091" v="2718" actId="700"/>
          <ac:spMkLst>
            <pc:docMk/>
            <pc:sldMk cId="2480328545" sldId="261"/>
            <ac:spMk id="12" creationId="{9530728B-74ED-58D3-501C-E53B23432539}"/>
          </ac:spMkLst>
        </pc:spChg>
        <pc:spChg chg="del mod">
          <ac:chgData name="Nicky Pasi" userId="823025df-c533-4861-99ba-e057de970726" providerId="ADAL" clId="{10090A53-AF9D-49C2-8393-3870D5D53820}" dt="2023-05-05T21:19:45.067" v="2209" actId="478"/>
          <ac:spMkLst>
            <pc:docMk/>
            <pc:sldMk cId="2480328545" sldId="261"/>
            <ac:spMk id="13" creationId="{974E9E00-462F-48C6-8666-5DDCEA85E24C}"/>
          </ac:spMkLst>
        </pc:spChg>
        <pc:spChg chg="add del">
          <ac:chgData name="Nicky Pasi" userId="823025df-c533-4861-99ba-e057de970726" providerId="ADAL" clId="{10090A53-AF9D-49C2-8393-3870D5D53820}" dt="2023-05-05T21:27:43.968" v="2673" actId="22"/>
          <ac:spMkLst>
            <pc:docMk/>
            <pc:sldMk cId="2480328545" sldId="261"/>
            <ac:spMk id="17" creationId="{A829ED8F-0DB1-DED3-0C04-8844259886C4}"/>
          </ac:spMkLst>
        </pc:spChg>
        <pc:spChg chg="add del mod">
          <ac:chgData name="Nicky Pasi" userId="823025df-c533-4861-99ba-e057de970726" providerId="ADAL" clId="{10090A53-AF9D-49C2-8393-3870D5D53820}" dt="2023-05-05T21:29:02.355" v="2709"/>
          <ac:spMkLst>
            <pc:docMk/>
            <pc:sldMk cId="2480328545" sldId="261"/>
            <ac:spMk id="18" creationId="{F1E1804E-CBA2-6DA9-65C2-646C65C93865}"/>
          </ac:spMkLst>
        </pc:spChg>
        <pc:spChg chg="add del mod">
          <ac:chgData name="Nicky Pasi" userId="823025df-c533-4861-99ba-e057de970726" providerId="ADAL" clId="{10090A53-AF9D-49C2-8393-3870D5D53820}" dt="2023-05-05T21:29:02.355" v="2709"/>
          <ac:spMkLst>
            <pc:docMk/>
            <pc:sldMk cId="2480328545" sldId="261"/>
            <ac:spMk id="24" creationId="{ED6435D1-43B1-76E6-0B76-4DFDAF01F75F}"/>
          </ac:spMkLst>
        </pc:spChg>
        <pc:spChg chg="add mod">
          <ac:chgData name="Nicky Pasi" userId="823025df-c533-4861-99ba-e057de970726" providerId="ADAL" clId="{10090A53-AF9D-49C2-8393-3870D5D53820}" dt="2023-05-05T21:51:41.362" v="4246" actId="20577"/>
          <ac:spMkLst>
            <pc:docMk/>
            <pc:sldMk cId="2480328545" sldId="261"/>
            <ac:spMk id="25" creationId="{6BA90370-2A75-F489-4E3D-3805214DEEDA}"/>
          </ac:spMkLst>
        </pc:spChg>
        <pc:picChg chg="add del mod modCrop">
          <ac:chgData name="Nicky Pasi" userId="823025df-c533-4861-99ba-e057de970726" providerId="ADAL" clId="{10090A53-AF9D-49C2-8393-3870D5D53820}" dt="2023-05-05T21:55:12.428" v="4247" actId="14826"/>
          <ac:picMkLst>
            <pc:docMk/>
            <pc:sldMk cId="2480328545" sldId="261"/>
            <ac:picMk id="3" creationId="{59C62E47-C0E3-4F0B-B725-DB5D3C422D0B}"/>
          </ac:picMkLst>
        </pc:picChg>
        <pc:picChg chg="add del mod ord">
          <ac:chgData name="Nicky Pasi" userId="823025df-c533-4861-99ba-e057de970726" providerId="ADAL" clId="{10090A53-AF9D-49C2-8393-3870D5D53820}" dt="2023-05-05T21:24:08.390" v="2527" actId="931"/>
          <ac:picMkLst>
            <pc:docMk/>
            <pc:sldMk cId="2480328545" sldId="261"/>
            <ac:picMk id="5" creationId="{D5B2B0B7-D858-AB21-63A6-BEA54F37DAA2}"/>
          </ac:picMkLst>
        </pc:picChg>
        <pc:picChg chg="del">
          <ac:chgData name="Nicky Pasi" userId="823025df-c533-4861-99ba-e057de970726" providerId="ADAL" clId="{10090A53-AF9D-49C2-8393-3870D5D53820}" dt="2023-05-05T21:19:37.889" v="2200" actId="478"/>
          <ac:picMkLst>
            <pc:docMk/>
            <pc:sldMk cId="2480328545" sldId="261"/>
            <ac:picMk id="11" creationId="{29046F21-21AA-4F0C-8F74-25FAD05FF17B}"/>
          </ac:picMkLst>
        </pc:picChg>
        <pc:picChg chg="add del mod ord">
          <ac:chgData name="Nicky Pasi" userId="823025df-c533-4861-99ba-e057de970726" providerId="ADAL" clId="{10090A53-AF9D-49C2-8393-3870D5D53820}" dt="2023-05-05T21:29:03.462" v="2713" actId="931"/>
          <ac:picMkLst>
            <pc:docMk/>
            <pc:sldMk cId="2480328545" sldId="261"/>
            <ac:picMk id="15" creationId="{50D262B5-CBC8-1B63-8B06-E763258BFC30}"/>
          </ac:picMkLst>
        </pc:picChg>
        <pc:picChg chg="del">
          <ac:chgData name="Nicky Pasi" userId="823025df-c533-4861-99ba-e057de970726" providerId="ADAL" clId="{10090A53-AF9D-49C2-8393-3870D5D53820}" dt="2023-05-05T21:19:39.289" v="2202" actId="478"/>
          <ac:picMkLst>
            <pc:docMk/>
            <pc:sldMk cId="2480328545" sldId="261"/>
            <ac:picMk id="19" creationId="{FF59B044-D37F-4818-A44F-1EBAF79411D3}"/>
          </ac:picMkLst>
        </pc:picChg>
        <pc:picChg chg="del">
          <ac:chgData name="Nicky Pasi" userId="823025df-c533-4861-99ba-e057de970726" providerId="ADAL" clId="{10090A53-AF9D-49C2-8393-3870D5D53820}" dt="2023-05-05T21:19:38.722" v="2201" actId="478"/>
          <ac:picMkLst>
            <pc:docMk/>
            <pc:sldMk cId="2480328545" sldId="261"/>
            <ac:picMk id="20" creationId="{7996EB0B-EF03-44B6-A4DE-A0CF00B4A6DC}"/>
          </ac:picMkLst>
        </pc:picChg>
        <pc:picChg chg="del">
          <ac:chgData name="Nicky Pasi" userId="823025df-c533-4861-99ba-e057de970726" providerId="ADAL" clId="{10090A53-AF9D-49C2-8393-3870D5D53820}" dt="2023-05-05T21:19:39.932" v="2203" actId="478"/>
          <ac:picMkLst>
            <pc:docMk/>
            <pc:sldMk cId="2480328545" sldId="261"/>
            <ac:picMk id="21" creationId="{6DAB43C7-EB2A-4B4E-93CF-24EF59EAA218}"/>
          </ac:picMkLst>
        </pc:picChg>
        <pc:picChg chg="del">
          <ac:chgData name="Nicky Pasi" userId="823025df-c533-4861-99ba-e057de970726" providerId="ADAL" clId="{10090A53-AF9D-49C2-8393-3870D5D53820}" dt="2023-05-05T21:19:41.869" v="2206" actId="478"/>
          <ac:picMkLst>
            <pc:docMk/>
            <pc:sldMk cId="2480328545" sldId="261"/>
            <ac:picMk id="22" creationId="{A6078F9B-0CBA-48F9-BA54-76639C6B8674}"/>
          </ac:picMkLst>
        </pc:picChg>
        <pc:picChg chg="del">
          <ac:chgData name="Nicky Pasi" userId="823025df-c533-4861-99ba-e057de970726" providerId="ADAL" clId="{10090A53-AF9D-49C2-8393-3870D5D53820}" dt="2023-05-05T21:19:41.202" v="2205" actId="478"/>
          <ac:picMkLst>
            <pc:docMk/>
            <pc:sldMk cId="2480328545" sldId="261"/>
            <ac:picMk id="23" creationId="{7797BCB2-EBC2-45C8-A682-7B946519B418}"/>
          </ac:picMkLst>
        </pc:picChg>
        <pc:picChg chg="del">
          <ac:chgData name="Nicky Pasi" userId="823025df-c533-4861-99ba-e057de970726" providerId="ADAL" clId="{10090A53-AF9D-49C2-8393-3870D5D53820}" dt="2023-05-05T21:19:42.576" v="2207" actId="478"/>
          <ac:picMkLst>
            <pc:docMk/>
            <pc:sldMk cId="2480328545" sldId="261"/>
            <ac:picMk id="26" creationId="{D03F61BB-FE25-44C6-A006-B5D650E1E942}"/>
          </ac:picMkLst>
        </pc:picChg>
        <pc:picChg chg="del">
          <ac:chgData name="Nicky Pasi" userId="823025df-c533-4861-99ba-e057de970726" providerId="ADAL" clId="{10090A53-AF9D-49C2-8393-3870D5D53820}" dt="2023-05-05T21:19:40.563" v="2204" actId="478"/>
          <ac:picMkLst>
            <pc:docMk/>
            <pc:sldMk cId="2480328545" sldId="261"/>
            <ac:picMk id="27" creationId="{45B02967-F0AC-4FDA-8D9D-FF184CE3B3B7}"/>
          </ac:picMkLst>
        </pc:picChg>
      </pc:sldChg>
      <pc:sldChg chg="modNotesTx">
        <pc:chgData name="Nicky Pasi" userId="823025df-c533-4861-99ba-e057de970726" providerId="ADAL" clId="{10090A53-AF9D-49C2-8393-3870D5D53820}" dt="2023-05-05T21:07:11.286" v="57"/>
        <pc:sldMkLst>
          <pc:docMk/>
          <pc:sldMk cId="1885857189" sldId="263"/>
        </pc:sldMkLst>
      </pc:sldChg>
      <pc:sldChg chg="modSp mod modNotesTx">
        <pc:chgData name="Nicky Pasi" userId="823025df-c533-4861-99ba-e057de970726" providerId="ADAL" clId="{10090A53-AF9D-49C2-8393-3870D5D53820}" dt="2023-05-05T21:49:08.806" v="4215" actId="14100"/>
        <pc:sldMkLst>
          <pc:docMk/>
          <pc:sldMk cId="1863770744" sldId="264"/>
        </pc:sldMkLst>
        <pc:spChg chg="mod">
          <ac:chgData name="Nicky Pasi" userId="823025df-c533-4861-99ba-e057de970726" providerId="ADAL" clId="{10090A53-AF9D-49C2-8393-3870D5D53820}" dt="2023-05-05T21:26:35.180" v="2641" actId="20577"/>
          <ac:spMkLst>
            <pc:docMk/>
            <pc:sldMk cId="1863770744" sldId="264"/>
            <ac:spMk id="3" creationId="{D824B35B-F876-745A-7F34-A9933FBF3CD5}"/>
          </ac:spMkLst>
        </pc:spChg>
        <pc:spChg chg="mod">
          <ac:chgData name="Nicky Pasi" userId="823025df-c533-4861-99ba-e057de970726" providerId="ADAL" clId="{10090A53-AF9D-49C2-8393-3870D5D53820}" dt="2023-05-05T21:48:10.211" v="4213" actId="1076"/>
          <ac:spMkLst>
            <pc:docMk/>
            <pc:sldMk cId="1863770744" sldId="264"/>
            <ac:spMk id="8" creationId="{BF97357C-C601-C2D8-6D9F-702DF13BB17E}"/>
          </ac:spMkLst>
        </pc:spChg>
        <pc:spChg chg="mod">
          <ac:chgData name="Nicky Pasi" userId="823025df-c533-4861-99ba-e057de970726" providerId="ADAL" clId="{10090A53-AF9D-49C2-8393-3870D5D53820}" dt="2023-05-05T21:48:10.211" v="4213" actId="1076"/>
          <ac:spMkLst>
            <pc:docMk/>
            <pc:sldMk cId="1863770744" sldId="264"/>
            <ac:spMk id="9" creationId="{3736032A-51C3-271C-F786-A87471399F07}"/>
          </ac:spMkLst>
        </pc:spChg>
        <pc:spChg chg="mod">
          <ac:chgData name="Nicky Pasi" userId="823025df-c533-4861-99ba-e057de970726" providerId="ADAL" clId="{10090A53-AF9D-49C2-8393-3870D5D53820}" dt="2023-05-05T21:48:10.211" v="4213" actId="1076"/>
          <ac:spMkLst>
            <pc:docMk/>
            <pc:sldMk cId="1863770744" sldId="264"/>
            <ac:spMk id="10" creationId="{C42FCEA1-2B08-B24F-21C1-879FE3B089A3}"/>
          </ac:spMkLst>
        </pc:spChg>
        <pc:picChg chg="mod">
          <ac:chgData name="Nicky Pasi" userId="823025df-c533-4861-99ba-e057de970726" providerId="ADAL" clId="{10090A53-AF9D-49C2-8393-3870D5D53820}" dt="2023-05-05T21:49:08.806" v="4215" actId="14100"/>
          <ac:picMkLst>
            <pc:docMk/>
            <pc:sldMk cId="1863770744" sldId="264"/>
            <ac:picMk id="7" creationId="{D1EAAB56-59B7-3FB3-6A93-4FBA63DC594C}"/>
          </ac:picMkLst>
        </pc:picChg>
      </pc:sldChg>
      <pc:sldChg chg="modSp mod modNotesTx">
        <pc:chgData name="Nicky Pasi" userId="823025df-c533-4861-99ba-e057de970726" providerId="ADAL" clId="{10090A53-AF9D-49C2-8393-3870D5D53820}" dt="2023-05-05T21:15:57.970" v="1776" actId="20577"/>
        <pc:sldMkLst>
          <pc:docMk/>
          <pc:sldMk cId="1085668299" sldId="265"/>
        </pc:sldMkLst>
        <pc:spChg chg="mod">
          <ac:chgData name="Nicky Pasi" userId="823025df-c533-4861-99ba-e057de970726" providerId="ADAL" clId="{10090A53-AF9D-49C2-8393-3870D5D53820}" dt="2023-05-05T20:52:09.901" v="18" actId="20577"/>
          <ac:spMkLst>
            <pc:docMk/>
            <pc:sldMk cId="1085668299" sldId="265"/>
            <ac:spMk id="4" creationId="{9A480406-75B1-F825-E92E-BAA376A7DA08}"/>
          </ac:spMkLst>
        </pc:spChg>
      </pc:sldChg>
      <pc:sldChg chg="del">
        <pc:chgData name="Nicky Pasi" userId="823025df-c533-4861-99ba-e057de970726" providerId="ADAL" clId="{10090A53-AF9D-49C2-8393-3870D5D53820}" dt="2023-05-05T20:51:07.086" v="0" actId="47"/>
        <pc:sldMkLst>
          <pc:docMk/>
          <pc:sldMk cId="1196702922" sldId="266"/>
        </pc:sldMkLst>
      </pc:sldChg>
      <pc:sldChg chg="new del modNotesTx">
        <pc:chgData name="Nicky Pasi" userId="823025df-c533-4861-99ba-e057de970726" providerId="ADAL" clId="{10090A53-AF9D-49C2-8393-3870D5D53820}" dt="2023-05-05T21:17:52.338" v="2034" actId="47"/>
        <pc:sldMkLst>
          <pc:docMk/>
          <pc:sldMk cId="3265738043" sldId="266"/>
        </pc:sldMkLst>
      </pc:sldChg>
      <pc:sldChg chg="del">
        <pc:chgData name="Nicky Pasi" userId="823025df-c533-4861-99ba-e057de970726" providerId="ADAL" clId="{10090A53-AF9D-49C2-8393-3870D5D53820}" dt="2023-05-05T20:51:07.691" v="1" actId="47"/>
        <pc:sldMkLst>
          <pc:docMk/>
          <pc:sldMk cId="205557940" sldId="267"/>
        </pc:sldMkLst>
      </pc:sldChg>
      <pc:sldChg chg="modSp new mod">
        <pc:chgData name="Nicky Pasi" userId="823025df-c533-4861-99ba-e057de970726" providerId="ADAL" clId="{10090A53-AF9D-49C2-8393-3870D5D53820}" dt="2023-05-05T21:18:08.830" v="2085" actId="6549"/>
        <pc:sldMkLst>
          <pc:docMk/>
          <pc:sldMk cId="466278889" sldId="267"/>
        </pc:sldMkLst>
        <pc:spChg chg="mod">
          <ac:chgData name="Nicky Pasi" userId="823025df-c533-4861-99ba-e057de970726" providerId="ADAL" clId="{10090A53-AF9D-49C2-8393-3870D5D53820}" dt="2023-05-05T21:17:50.483" v="2033" actId="20577"/>
          <ac:spMkLst>
            <pc:docMk/>
            <pc:sldMk cId="466278889" sldId="267"/>
            <ac:spMk id="2" creationId="{850312EA-A5A6-0B11-FA40-1EE538091A7B}"/>
          </ac:spMkLst>
        </pc:spChg>
        <pc:spChg chg="mod">
          <ac:chgData name="Nicky Pasi" userId="823025df-c533-4861-99ba-e057de970726" providerId="ADAL" clId="{10090A53-AF9D-49C2-8393-3870D5D53820}" dt="2023-05-05T21:18:08.830" v="2085" actId="6549"/>
          <ac:spMkLst>
            <pc:docMk/>
            <pc:sldMk cId="466278889" sldId="267"/>
            <ac:spMk id="3" creationId="{0ADDFBAD-98BB-E6F6-2EFF-455D4B2D54F0}"/>
          </ac:spMkLst>
        </pc:spChg>
      </pc:sldChg>
      <pc:sldChg chg="new del">
        <pc:chgData name="Nicky Pasi" userId="823025df-c533-4861-99ba-e057de970726" providerId="ADAL" clId="{10090A53-AF9D-49C2-8393-3870D5D53820}" dt="2023-05-05T21:18:46.370" v="2087" actId="47"/>
        <pc:sldMkLst>
          <pc:docMk/>
          <pc:sldMk cId="622390095" sldId="268"/>
        </pc:sldMkLst>
      </pc:sldChg>
      <pc:sldChg chg="addSp modSp add mod modNotesTx">
        <pc:chgData name="Nicky Pasi" userId="823025df-c533-4861-99ba-e057de970726" providerId="ADAL" clId="{10090A53-AF9D-49C2-8393-3870D5D53820}" dt="2023-05-05T21:55:31.131" v="4250" actId="1076"/>
        <pc:sldMkLst>
          <pc:docMk/>
          <pc:sldMk cId="1951826021" sldId="268"/>
        </pc:sldMkLst>
        <pc:spChg chg="add mod">
          <ac:chgData name="Nicky Pasi" userId="823025df-c533-4861-99ba-e057de970726" providerId="ADAL" clId="{10090A53-AF9D-49C2-8393-3870D5D53820}" dt="2023-05-05T21:36:49.284" v="3504" actId="20577"/>
          <ac:spMkLst>
            <pc:docMk/>
            <pc:sldMk cId="1951826021" sldId="268"/>
            <ac:spMk id="2" creationId="{4DCE70A9-A693-4CE7-8918-9D521C807113}"/>
          </ac:spMkLst>
        </pc:spChg>
        <pc:spChg chg="mod">
          <ac:chgData name="Nicky Pasi" userId="823025df-c533-4861-99ba-e057de970726" providerId="ADAL" clId="{10090A53-AF9D-49C2-8393-3870D5D53820}" dt="2023-05-05T21:39:35.816" v="3711" actId="207"/>
          <ac:spMkLst>
            <pc:docMk/>
            <pc:sldMk cId="1951826021" sldId="268"/>
            <ac:spMk id="6" creationId="{839006D6-8CD4-4839-A6B2-B5986160B651}"/>
          </ac:spMkLst>
        </pc:spChg>
        <pc:spChg chg="mod">
          <ac:chgData name="Nicky Pasi" userId="823025df-c533-4861-99ba-e057de970726" providerId="ADAL" clId="{10090A53-AF9D-49C2-8393-3870D5D53820}" dt="2023-05-05T21:39:42.454" v="3712" actId="207"/>
          <ac:spMkLst>
            <pc:docMk/>
            <pc:sldMk cId="1951826021" sldId="268"/>
            <ac:spMk id="7" creationId="{1DD6B909-B7BA-4CD2-8AE9-371E2DA0442E}"/>
          </ac:spMkLst>
        </pc:spChg>
        <pc:picChg chg="mod">
          <ac:chgData name="Nicky Pasi" userId="823025df-c533-4861-99ba-e057de970726" providerId="ADAL" clId="{10090A53-AF9D-49C2-8393-3870D5D53820}" dt="2023-05-05T21:55:31.131" v="4250" actId="1076"/>
          <ac:picMkLst>
            <pc:docMk/>
            <pc:sldMk cId="1951826021" sldId="268"/>
            <ac:picMk id="3" creationId="{59C62E47-C0E3-4F0B-B725-DB5D3C422D0B}"/>
          </ac:picMkLst>
        </pc:picChg>
      </pc:sldChg>
      <pc:sldChg chg="modSp new del mod">
        <pc:chgData name="Nicky Pasi" userId="823025df-c533-4861-99ba-e057de970726" providerId="ADAL" clId="{10090A53-AF9D-49C2-8393-3870D5D53820}" dt="2023-05-05T21:19:53.338" v="2211" actId="47"/>
        <pc:sldMkLst>
          <pc:docMk/>
          <pc:sldMk cId="2310944489" sldId="268"/>
        </pc:sldMkLst>
        <pc:spChg chg="mod">
          <ac:chgData name="Nicky Pasi" userId="823025df-c533-4861-99ba-e057de970726" providerId="ADAL" clId="{10090A53-AF9D-49C2-8393-3870D5D53820}" dt="2023-05-05T21:19:01.458" v="2118" actId="20577"/>
          <ac:spMkLst>
            <pc:docMk/>
            <pc:sldMk cId="2310944489" sldId="268"/>
            <ac:spMk id="2" creationId="{995AF417-79E2-0864-2D12-4AEC0B8BE58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DFF05-6542-4938-A396-D9556F317C77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95445-4B70-4635-84C0-D64C9CC60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2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acquisition of the Teanaway and the establishment of its management goals were initially designed to align with the Yakima Basin Integrated Plan’s climate change mitigation efforts – we know that precipitation patterns are changing, which endangers water supply, leads to more catastrophic wildfires, and affects wildlife habitat. Everything we do in the Teanaway is a direct response to the threats of climate change, while ensuring that communities can continue to enjoy the benefits of their natural resources.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95445-4B70-4635-84C0-D64C9CC609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46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management decisions must balance the five goals set by the legislature for the landscape. They are:</a:t>
            </a:r>
          </a:p>
          <a:p>
            <a:endParaRPr lang="en-US" dirty="0"/>
          </a:p>
          <a:p>
            <a:r>
              <a:rPr lang="en-US" dirty="0"/>
              <a:t>Many of these goals require expert staff to accomplish – habitat restoration projects, forestry, rangeland management, and hydrologic assessment – and that’s where agency partners are invaluable. But this is still public land, and a community forest, so public engagement in assessing data, decision making, and ongoing maintenance work is also key.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95445-4B70-4635-84C0-D64C9CC609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80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95445-4B70-4635-84C0-D64C9CC60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478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Legislature also mandated creation of Advisory body to guide DNR/WDFW management</a:t>
            </a:r>
          </a:p>
          <a:p>
            <a:endParaRPr lang="en-US" dirty="0"/>
          </a:p>
          <a:p>
            <a:r>
              <a:rPr lang="en-US" dirty="0"/>
              <a:t>Some participants are set in stone: DNR, WDFW, Yakama Nation, Kittitas </a:t>
            </a:r>
            <a:r>
              <a:rPr lang="en-US" dirty="0" smtClean="0"/>
              <a:t>Co, Ecology</a:t>
            </a:r>
            <a:endParaRPr lang="en-US" dirty="0"/>
          </a:p>
          <a:p>
            <a:endParaRPr lang="en-US" dirty="0"/>
          </a:p>
          <a:p>
            <a:r>
              <a:rPr lang="en-US" dirty="0"/>
              <a:t>Others rotate based on capacity and current project focus: TNC, Greenway, Wilderness Federation, EMBA, WTA, BCHW, WSSA, WOHVA,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  <a:p>
            <a:r>
              <a:rPr lang="en-US" dirty="0"/>
              <a:t>About a quarter of participants are nearby landowners/business owners</a:t>
            </a:r>
          </a:p>
          <a:p>
            <a:endParaRPr lang="en-US" dirty="0"/>
          </a:p>
          <a:p>
            <a:r>
              <a:rPr lang="en-US" dirty="0"/>
              <a:t>Two-year term, can either choose to remain or opt out at end of period. DNR then holds open applications for new seats.</a:t>
            </a:r>
          </a:p>
          <a:p>
            <a:endParaRPr lang="en-US" dirty="0"/>
          </a:p>
          <a:p>
            <a:r>
              <a:rPr lang="en-US" dirty="0"/>
              <a:t>Over time, makeup has shifted away from the groups who were experts in land ACQIUISITION, and has become more reflective of local communities.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95445-4B70-4635-84C0-D64C9CC609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9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there’s an added piece: making sure the broader community understands what’s going on in the Advisory Committee, and deepening their sense of ownership and engagement! To that end, DNR staff works closely with a subcommittee, called Goal 5:</a:t>
            </a:r>
          </a:p>
          <a:p>
            <a:endParaRPr lang="en-US" dirty="0"/>
          </a:p>
          <a:p>
            <a:r>
              <a:rPr lang="en-US" dirty="0"/>
              <a:t>Goal 5’s responsibilities include:</a:t>
            </a:r>
          </a:p>
          <a:p>
            <a:endParaRPr lang="en-US" dirty="0"/>
          </a:p>
          <a:p>
            <a:pPr marL="342900" marR="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Advisory Committee/Outreach and Engagement group – coordinates storytelling!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marR="0" lvl="1" indent="-285750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Designs interpretive event series</a:t>
            </a:r>
          </a:p>
          <a:p>
            <a:pPr marL="742950" marR="0" lvl="1" indent="-285750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 with local schools to organize field trips and connect students with professional speakers</a:t>
            </a:r>
          </a:p>
          <a:p>
            <a:pPr marL="742950" marR="0" lvl="1" indent="-285750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Handles logistics and execution of two ‘signature’ volunteer events during the year – one in the spring, one in the fall</a:t>
            </a:r>
          </a:p>
          <a:p>
            <a:pPr marL="742950" marR="0" lvl="1" indent="-285750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Bi-annual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photocontest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Boosts TCF-specific DNR news on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page, but has to be careful to route all questions/concerns about forest management back to DNR staff</a:t>
            </a:r>
          </a:p>
          <a:p>
            <a:pPr marL="1143000" marR="0" lvl="2" indent="-228600"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has no authority to address public concerns but can share information</a:t>
            </a:r>
          </a:p>
          <a:p>
            <a:pPr marL="1143000" marR="0" lvl="2" indent="-228600"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Often works with DNR local staff to approve fun posts about wildlife, landmarks, other human interest stuff</a:t>
            </a:r>
          </a:p>
          <a:p>
            <a:pPr marL="742950" marR="0" lvl="1" indent="-285750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Advocates for DNR and WDFW’s budget requests in the state legislature – typically coordinates a ‘legislative day’ in Olympia in February, provides hearing testimony during budget reconciliation process, organizes collection of public statements of support,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95445-4B70-4635-84C0-D64C9CC609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59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G5 must ensure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public understands that DNR is the land manager, and how to communicate with them. Whereas </a:t>
            </a:r>
            <a:r>
              <a:rPr lang="en-US" dirty="0"/>
              <a:t>DNR’s responsibilities include:</a:t>
            </a:r>
          </a:p>
          <a:p>
            <a:endParaRPr lang="en-US" dirty="0"/>
          </a:p>
          <a:p>
            <a:pPr>
              <a:spcAft>
                <a:spcPts val="0"/>
              </a:spcAft>
            </a:pPr>
            <a:endParaRPr lang="en-US" dirty="0">
              <a:effectLst/>
            </a:endParaRPr>
          </a:p>
          <a:p>
            <a:pPr marL="742950" marR="0" lvl="1" indent="-285750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Maintains the public communication line –. All questions about openings, closures, permits, allowed recreation, safety,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have to go through DNR.</a:t>
            </a:r>
          </a:p>
          <a:p>
            <a:pPr marL="1143000" marR="0" lvl="2" indent="-228600">
              <a:spcAft>
                <a:spcPts val="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Basically the outreach group takes the official stuff and shares it through platforms that they can manage more quickly and efficiently than DNR’s agency-wide comms process</a:t>
            </a:r>
          </a:p>
          <a:p>
            <a:pPr marL="742950" marR="0" lvl="1" indent="-285750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Handles the actual watershed/forest health/land management work in partnership with WDFW, and often releases cool updates on projects, collected data, or upcoming bids</a:t>
            </a:r>
          </a:p>
          <a:p>
            <a:pPr marL="742950" marR="0" lvl="1" indent="-285750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Interacts with official vendors – all the land leases, major paid events,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go through them</a:t>
            </a:r>
          </a:p>
          <a:p>
            <a:pPr marL="742950" marR="0" lvl="1" indent="-285750"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Devises the budget and oversees professional staff (biologists, foresters, rec managers, </a:t>
            </a:r>
            <a:r>
              <a:rPr lang="en-US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then reports out to the Advisory Committee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95445-4B70-4635-84C0-D64C9CC609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41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Through all of those efforts, the TCFAC is able to demonstrate successes like: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95445-4B70-4635-84C0-D64C9CC609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69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0588E-A322-4643-A2DF-609A50FAD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02AC6-DE37-4D3B-87B1-6399956F2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E30A5-FB16-4B38-9F11-214B4089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8ADB-6C53-46BD-AE0C-62CF1209BAE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ECD4B-ADFA-4B4B-A394-5C4777175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399FA-8AA0-45AA-B9A5-4D279E7B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F4F1-2BA3-49BD-BC12-646E74DB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50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BFC55-5AE1-4F3D-8770-7C87E0811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39026-F19C-4A14-9C14-354B56C476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6B0F4-2261-4DFA-AB36-3CF2430F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8ADB-6C53-46BD-AE0C-62CF1209BAE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1580A-446B-4994-B7DE-DAA0311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940BE-D8CE-4818-8BCC-D034D1C9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F4F1-2BA3-49BD-BC12-646E74DB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7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17FCC8-85F0-4BD3-A87A-339A8DC74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1DB598-75C1-445E-B50D-1CC285165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C5AA-DD28-4FCB-9002-4AF47DF80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8ADB-6C53-46BD-AE0C-62CF1209BAE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C3AF4-7533-4070-A0F0-F4A3750C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8A5B3-1C5D-431A-8C69-FDA770D7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F4F1-2BA3-49BD-BC12-646E74DB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6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A4F9B-EA6A-4A87-9747-34EAD59C6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68B94-DA3D-4142-A5E0-FAFA8C60F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014B1-5EBF-4096-A5A0-17C00B642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8ADB-6C53-46BD-AE0C-62CF1209BAE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668B5-7FD7-4E2F-9C78-AE2DF3538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3E1B1-DE7A-4315-A326-BB87DEA5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F4F1-2BA3-49BD-BC12-646E74DB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4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6EB0F-E781-4403-AF8E-B2E9E0ECC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F5795-D4A4-409A-81FA-1717A7D57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D43A0-1B61-4F33-8E76-EFD8203EC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8ADB-6C53-46BD-AE0C-62CF1209BAE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BE93C-DD30-4F42-A663-EAC4D83C8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83516-9596-40A0-8992-6CEDD067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F4F1-2BA3-49BD-BC12-646E74DB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02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1CF7C-4D13-4763-B5F6-9359C5C52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F03D5-8CB3-4671-88BD-A08450246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1B6E0-C79A-4783-8B92-AE808A60A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50170-3749-4935-838E-6FBBA166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8ADB-6C53-46BD-AE0C-62CF1209BAE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D4983-CC8C-42F0-AAB3-83B36A531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819C2-9D22-4991-9760-78F0E165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F4F1-2BA3-49BD-BC12-646E74DB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3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1111-6CAE-4F7C-8A55-8B7BFA20E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EFBBE-64B2-490C-9D36-865F364F5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C8576-8794-4395-83FC-AD4BC5887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832EB0-9E8B-473E-AEAE-B030E4B5E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7FCD8C-18DC-4770-AC28-41DE304C5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B234DA-48D6-4109-A40E-4CDEC423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8ADB-6C53-46BD-AE0C-62CF1209BAE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5B6ACD-3DC0-4885-AA43-253883A7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F984C5-B59C-4338-A8FD-5BDB8CD8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F4F1-2BA3-49BD-BC12-646E74DB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6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8C19-7501-4EBB-9498-AD08F7E1E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B070D-3013-42D9-93DB-CABD9B225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8ADB-6C53-46BD-AE0C-62CF1209BAE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408E47-1724-4B63-BB77-2B1435F0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DF2A-4286-4F2A-BCB0-B2A6E0353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F4F1-2BA3-49BD-BC12-646E74DB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0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8DEAEB-A69F-4614-BE81-34E101D36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8ADB-6C53-46BD-AE0C-62CF1209BAE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842AF-8437-4036-AD4B-14C8AD72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C01CB-1150-443E-B475-04DECCFE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F4F1-2BA3-49BD-BC12-646E74DB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3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6B036-97EA-4887-AA14-C44B7AE1F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B53F7-56D9-48F7-B1F4-00DCE0DF1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70DE76-D7CA-4C1C-8D5A-E2F898317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75EBB-BB51-411A-B0F1-68C951357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8ADB-6C53-46BD-AE0C-62CF1209BAE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56FAB-30E3-480F-884A-1468BA13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46790-1D2A-4031-878E-0CF03B98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F4F1-2BA3-49BD-BC12-646E74DB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8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91D18-490D-4897-A646-C2520668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39CB9B-AB27-4314-9376-9A12FCB33B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32CD8B-7D65-4F48-B437-7E1615BE6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A4202-623A-45DA-8058-AF4F027B6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58ADB-6C53-46BD-AE0C-62CF1209BAE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BD800-F4B9-4E3D-AA35-3487C166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31B0FC-7DA5-4CD3-8F73-D1795AF3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FF4F1-2BA3-49BD-BC12-646E74DB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3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3B4A5F-9FF7-4217-89C9-05DFA4FE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8B8ED-5790-4DA7-B3CB-ECFD9E5EC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2DD84-7DF1-4211-9441-205502CA8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58ADB-6C53-46BD-AE0C-62CF1209BAE3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75CE1-E60D-40C2-A75A-9B349915E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93212-E64E-4086-88DF-636744723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FF4F1-2BA3-49BD-BC12-646E74DBC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9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svg"/><Relationship Id="rId3" Type="http://schemas.openxmlformats.org/officeDocument/2006/relationships/image" Target="../media/image4.jpg"/><Relationship Id="rId7" Type="http://schemas.openxmlformats.org/officeDocument/2006/relationships/image" Target="../media/image8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tree, outdoor, nature&#10;&#10;Description automatically generated">
            <a:extLst>
              <a:ext uri="{FF2B5EF4-FFF2-40B4-BE49-F238E27FC236}">
                <a16:creationId xmlns:a16="http://schemas.microsoft.com/office/drawing/2014/main" id="{E8D68E17-9693-4C90-9A64-C8C079C68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CAE00D-1B38-4F24-80E0-7590C9AFCBBB}"/>
              </a:ext>
            </a:extLst>
          </p:cNvPr>
          <p:cNvSpPr/>
          <p:nvPr/>
        </p:nvSpPr>
        <p:spPr>
          <a:xfrm>
            <a:off x="-111760" y="-26670"/>
            <a:ext cx="12415520" cy="101721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82E26-38A0-41A9-A424-BE72CD38E4FF}"/>
              </a:ext>
            </a:extLst>
          </p:cNvPr>
          <p:cNvSpPr txBox="1"/>
          <p:nvPr/>
        </p:nvSpPr>
        <p:spPr>
          <a:xfrm>
            <a:off x="184975" y="282654"/>
            <a:ext cx="11819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ya Double" panose="02000503040000020004" pitchFamily="50" charset="0"/>
              </a:rPr>
              <a:t>TEANAWAY COMMUNITY FOREST 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FD6CCCF-401F-4690-8F8E-B6D351681D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004" y="5162550"/>
            <a:ext cx="1656496" cy="13853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B0530D-F2E0-FE31-D24A-CAB89EE7C80F}"/>
              </a:ext>
            </a:extLst>
          </p:cNvPr>
          <p:cNvSpPr/>
          <p:nvPr/>
        </p:nvSpPr>
        <p:spPr>
          <a:xfrm>
            <a:off x="0" y="5162550"/>
            <a:ext cx="7303625" cy="101721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EE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42698C-840E-55F8-F99B-AD7179CA6EB0}"/>
              </a:ext>
            </a:extLst>
          </p:cNvPr>
          <p:cNvSpPr txBox="1"/>
          <p:nvPr/>
        </p:nvSpPr>
        <p:spPr>
          <a:xfrm>
            <a:off x="314225" y="5432694"/>
            <a:ext cx="6399091" cy="539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ya Double" panose="02000503040000020004" pitchFamily="50" charset="0"/>
              </a:rPr>
              <a:t>Cooperative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124215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9D0DB84B-8A59-E64A-965B-312C7985F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06" y="-34290"/>
            <a:ext cx="91022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E55979-50A8-829A-EBCE-AC6ACB366D2F}"/>
              </a:ext>
            </a:extLst>
          </p:cNvPr>
          <p:cNvSpPr/>
          <p:nvPr/>
        </p:nvSpPr>
        <p:spPr>
          <a:xfrm>
            <a:off x="8835390" y="0"/>
            <a:ext cx="3577590" cy="69951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solidFill>
                <a:schemeClr val="bg1"/>
              </a:solidFill>
              <a:latin typeface="Avenir Black" panose="020B08030202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33485-9763-D8E9-B3FE-B47E8D2ED3A5}"/>
              </a:ext>
            </a:extLst>
          </p:cNvPr>
          <p:cNvSpPr txBox="1"/>
          <p:nvPr/>
        </p:nvSpPr>
        <p:spPr>
          <a:xfrm>
            <a:off x="9102229" y="203542"/>
            <a:ext cx="31451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ya Double" panose="02000503040000020004" pitchFamily="50" charset="0"/>
              </a:rPr>
              <a:t>WA’s FIRST STATE-OWNED COMMUNITY FOREST: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3E88D5-61FB-1859-447D-DC02552092CD}"/>
              </a:ext>
            </a:extLst>
          </p:cNvPr>
          <p:cNvSpPr txBox="1"/>
          <p:nvPr/>
        </p:nvSpPr>
        <p:spPr>
          <a:xfrm>
            <a:off x="9235440" y="3028950"/>
            <a:ext cx="295656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Black" panose="020B0803020203020204" pitchFamily="34" charset="0"/>
              </a:rPr>
              <a:t>50,241 acres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Black" panose="020B0803020203020204" pitchFamily="34" charset="0"/>
              </a:rPr>
              <a:t>Vital headwaters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Black" panose="020B0803020203020204" pitchFamily="34" charset="0"/>
              </a:rPr>
              <a:t>Slated for development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Black" panose="020B0803020203020204" pitchFamily="34" charset="0"/>
              </a:rPr>
              <a:t>Acquired by state - 2013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venir Black" panose="020B0803020203020204" pitchFamily="34" charset="0"/>
              </a:rPr>
              <a:t>50,241 acres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chemeClr val="bg1"/>
                </a:solidFill>
                <a:latin typeface="Avenir Black" panose="020B0803020203020204" pitchFamily="34" charset="0"/>
              </a:rPr>
              <a:t>Yakima Basin Integrated Plan – water supply and climate change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5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9C62E47-C0E3-4F0B-B725-DB5D3C422D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9" t="-198" r="12737" b="17078"/>
          <a:stretch/>
        </p:blipFill>
        <p:spPr>
          <a:xfrm>
            <a:off x="6096000" y="-556054"/>
            <a:ext cx="6096000" cy="741405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924017E-DCC1-140B-B3D3-1E37B90E704A}"/>
              </a:ext>
            </a:extLst>
          </p:cNvPr>
          <p:cNvSpPr/>
          <p:nvPr/>
        </p:nvSpPr>
        <p:spPr>
          <a:xfrm>
            <a:off x="0" y="1179195"/>
            <a:ext cx="6096000" cy="584835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8F2A9F-9CF8-38CF-3080-79942E4E2000}"/>
              </a:ext>
            </a:extLst>
          </p:cNvPr>
          <p:cNvSpPr txBox="1"/>
          <p:nvPr/>
        </p:nvSpPr>
        <p:spPr>
          <a:xfrm>
            <a:off x="180975" y="683233"/>
            <a:ext cx="5734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CAF17"/>
                </a:solidFill>
                <a:latin typeface="Arya Double" panose="02000503040000020004" pitchFamily="50" charset="0"/>
              </a:rPr>
              <a:t>5 BALANCED GOALS: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9481B3-A7FD-1252-DE3E-34FC82B56592}"/>
              </a:ext>
            </a:extLst>
          </p:cNvPr>
          <p:cNvSpPr txBox="1"/>
          <p:nvPr/>
        </p:nvSpPr>
        <p:spPr>
          <a:xfrm>
            <a:off x="990600" y="1515558"/>
            <a:ext cx="501967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b="1" i="0" u="none" strike="noStrike" baseline="0" dirty="0">
                <a:solidFill>
                  <a:schemeClr val="bg1"/>
                </a:solidFill>
                <a:latin typeface="Avenir Black" panose="020B0803020203020204" pitchFamily="34" charset="0"/>
              </a:rPr>
              <a:t>Water supply and watershed health</a:t>
            </a:r>
          </a:p>
          <a:p>
            <a:pPr>
              <a:spcAft>
                <a:spcPts val="2400"/>
              </a:spcAft>
            </a:pPr>
            <a:r>
              <a:rPr lang="en-US" sz="2400" b="1" i="0" u="none" strike="noStrike" baseline="0" dirty="0">
                <a:solidFill>
                  <a:schemeClr val="bg1"/>
                </a:solidFill>
                <a:latin typeface="Avenir Black" panose="020B0803020203020204" pitchFamily="34" charset="0"/>
              </a:rPr>
              <a:t>Working lands for forestry and grazing</a:t>
            </a:r>
          </a:p>
          <a:p>
            <a:pPr>
              <a:spcAft>
                <a:spcPts val="2400"/>
              </a:spcAft>
            </a:pPr>
            <a:r>
              <a:rPr lang="en-US" sz="2400" b="1" i="0" u="none" strike="noStrike" baseline="0" dirty="0">
                <a:solidFill>
                  <a:schemeClr val="bg1"/>
                </a:solidFill>
                <a:latin typeface="Avenir Black" panose="020B0803020203020204" pitchFamily="34" charset="0"/>
              </a:rPr>
              <a:t>Maintain and expand recreation</a:t>
            </a:r>
          </a:p>
          <a:p>
            <a:pPr>
              <a:spcAft>
                <a:spcPts val="2400"/>
              </a:spcAft>
            </a:pPr>
            <a:r>
              <a:rPr lang="en-US" sz="2400" b="1" i="0" u="none" strike="noStrike" baseline="0" dirty="0">
                <a:solidFill>
                  <a:schemeClr val="bg1"/>
                </a:solidFill>
                <a:latin typeface="Avenir Black" panose="020B0803020203020204" pitchFamily="34" charset="0"/>
              </a:rPr>
              <a:t>Conserve and restore vital habitat </a:t>
            </a:r>
          </a:p>
          <a:p>
            <a:pPr>
              <a:spcAft>
                <a:spcPts val="2400"/>
              </a:spcAft>
            </a:pPr>
            <a:r>
              <a:rPr lang="en-US" sz="2400" b="1" i="0" u="none" strike="noStrike" baseline="0" dirty="0">
                <a:solidFill>
                  <a:schemeClr val="bg1"/>
                </a:solidFill>
                <a:latin typeface="Avenir Black" panose="020B0803020203020204" pitchFamily="34" charset="0"/>
              </a:rPr>
              <a:t>Support strong community partnerships &amp; engage stakeholders in land management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2" name="Graphic 21" descr="Splash1 with solid fill">
            <a:extLst>
              <a:ext uri="{FF2B5EF4-FFF2-40B4-BE49-F238E27FC236}">
                <a16:creationId xmlns:a16="http://schemas.microsoft.com/office/drawing/2014/main" id="{D3C38268-99CB-F7C4-6179-A38872866E2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925" y="1599922"/>
            <a:ext cx="647700" cy="647700"/>
          </a:xfrm>
          <a:prstGeom prst="rect">
            <a:avLst/>
          </a:prstGeom>
        </p:spPr>
      </p:pic>
      <p:pic>
        <p:nvPicPr>
          <p:cNvPr id="23" name="Graphic 22" descr="Cow with solid fill">
            <a:extLst>
              <a:ext uri="{FF2B5EF4-FFF2-40B4-BE49-F238E27FC236}">
                <a16:creationId xmlns:a16="http://schemas.microsoft.com/office/drawing/2014/main" id="{2ED6CEEC-D9A6-FE41-973A-8954CF3EC1C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80975" y="2668349"/>
            <a:ext cx="647700" cy="647700"/>
          </a:xfrm>
          <a:prstGeom prst="rect">
            <a:avLst/>
          </a:prstGeom>
        </p:spPr>
      </p:pic>
      <p:pic>
        <p:nvPicPr>
          <p:cNvPr id="24" name="Graphic 23" descr="Tent with solid fill">
            <a:extLst>
              <a:ext uri="{FF2B5EF4-FFF2-40B4-BE49-F238E27FC236}">
                <a16:creationId xmlns:a16="http://schemas.microsoft.com/office/drawing/2014/main" id="{0F9FB39C-D9B2-B796-7728-223C3B1FFFC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61925" y="3438477"/>
            <a:ext cx="647700" cy="647700"/>
          </a:xfrm>
          <a:prstGeom prst="rect">
            <a:avLst/>
          </a:prstGeom>
        </p:spPr>
      </p:pic>
      <p:pic>
        <p:nvPicPr>
          <p:cNvPr id="25" name="Graphic 24" descr="Forest scene with solid fill">
            <a:extLst>
              <a:ext uri="{FF2B5EF4-FFF2-40B4-BE49-F238E27FC236}">
                <a16:creationId xmlns:a16="http://schemas.microsoft.com/office/drawing/2014/main" id="{93761916-F5E3-F64F-6EFE-5642BEF1D1B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61925" y="4234791"/>
            <a:ext cx="647700" cy="647700"/>
          </a:xfrm>
          <a:prstGeom prst="rect">
            <a:avLst/>
          </a:prstGeom>
        </p:spPr>
      </p:pic>
      <p:pic>
        <p:nvPicPr>
          <p:cNvPr id="26" name="Graphic 25" descr="Handshake with solid fill">
            <a:extLst>
              <a:ext uri="{FF2B5EF4-FFF2-40B4-BE49-F238E27FC236}">
                <a16:creationId xmlns:a16="http://schemas.microsoft.com/office/drawing/2014/main" id="{627778B6-FA5D-5975-377B-62970DCE88F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34315" y="5378453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8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9006D6-8CD4-4839-A6B2-B5986160B651}"/>
              </a:ext>
            </a:extLst>
          </p:cNvPr>
          <p:cNvSpPr/>
          <p:nvPr/>
        </p:nvSpPr>
        <p:spPr>
          <a:xfrm>
            <a:off x="6096000" y="704850"/>
            <a:ext cx="6096000" cy="616267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6B909-B7BA-4CD2-8AE9-371E2DA0442E}"/>
              </a:ext>
            </a:extLst>
          </p:cNvPr>
          <p:cNvSpPr txBox="1"/>
          <p:nvPr/>
        </p:nvSpPr>
        <p:spPr>
          <a:xfrm>
            <a:off x="6219825" y="309960"/>
            <a:ext cx="5848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dirty="0">
                <a:solidFill>
                  <a:srgbClr val="00AEEF"/>
                </a:solidFill>
                <a:latin typeface="Arya Double" panose="02000503040000020004" pitchFamily="50" charset="0"/>
              </a:rPr>
              <a:t>Cooperative Decision </a:t>
            </a:r>
            <a:r>
              <a:rPr lang="en-US" sz="2600" dirty="0" smtClean="0">
                <a:solidFill>
                  <a:srgbClr val="00AEEF"/>
                </a:solidFill>
                <a:latin typeface="Arya Double" panose="02000503040000020004" pitchFamily="50" charset="0"/>
              </a:rPr>
              <a:t>Making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ya Double" panose="02000503040000020004" pitchFamily="50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A90370-2A75-F489-4E3D-3805214DEEDA}"/>
              </a:ext>
            </a:extLst>
          </p:cNvPr>
          <p:cNvSpPr txBox="1"/>
          <p:nvPr/>
        </p:nvSpPr>
        <p:spPr>
          <a:xfrm>
            <a:off x="6634162" y="1553706"/>
            <a:ext cx="50196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Input from AC (and public) on what balanced goals looks like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Present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strategies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Avenir Black" panose="020B0803020203020204" pitchFamily="34" charset="0"/>
              </a:rPr>
              <a:t>Discussion by AC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DNR/DFW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lack" panose="020B0803020203020204" pitchFamily="34" charset="0"/>
                <a:ea typeface="+mn-ea"/>
                <a:cs typeface="+mn-cs"/>
              </a:rPr>
              <a:t> decision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baseline="0" dirty="0" smtClean="0">
                <a:solidFill>
                  <a:prstClr val="white"/>
                </a:solidFill>
                <a:latin typeface="Avenir Black" panose="020B0803020203020204" pitchFamily="34" charset="0"/>
              </a:rPr>
              <a:t>Update</a:t>
            </a:r>
            <a:r>
              <a:rPr lang="en-US" sz="2400" b="1" dirty="0" smtClean="0">
                <a:solidFill>
                  <a:prstClr val="white"/>
                </a:solidFill>
                <a:latin typeface="Avenir Black" panose="020B0803020203020204" pitchFamily="34" charset="0"/>
              </a:rPr>
              <a:t> AC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Avenir Black" panose="020B0803020203020204" pitchFamily="34" charset="0"/>
              </a:rPr>
              <a:t>Resource implementation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lack" panose="020B0803020203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6219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8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480406-75B1-F825-E92E-BAA376A7DA08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Black"/>
              </a:rPr>
              <a:t>20 people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venir Black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Black"/>
              </a:rPr>
              <a:t>Input on WDNR &amp; WDFW management pathways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venir Black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Black"/>
              </a:rPr>
              <a:t>2016-2018 – monthly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venir Black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venir Black"/>
              </a:rPr>
              <a:t>2019-now - quarterly</a:t>
            </a:r>
          </a:p>
        </p:txBody>
      </p:sp>
      <p:pic>
        <p:nvPicPr>
          <p:cNvPr id="3" name="Picture 2" descr="A group of people outside&#10;&#10;Description automatically generated with medium confidence">
            <a:extLst>
              <a:ext uri="{FF2B5EF4-FFF2-40B4-BE49-F238E27FC236}">
                <a16:creationId xmlns:a16="http://schemas.microsoft.com/office/drawing/2014/main" id="{2C36DBA0-445D-1753-545B-22A58ABBD0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5" r="2309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355B1C-183F-5E85-7EB9-A00DBDC6CCA7}"/>
              </a:ext>
            </a:extLst>
          </p:cNvPr>
          <p:cNvSpPr txBox="1"/>
          <p:nvPr/>
        </p:nvSpPr>
        <p:spPr>
          <a:xfrm>
            <a:off x="182881" y="971550"/>
            <a:ext cx="545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AEEF"/>
                </a:solidFill>
                <a:latin typeface="Arya Double" panose="02000503040000020004" pitchFamily="50" charset="0"/>
              </a:rPr>
              <a:t>Advisory Committee</a:t>
            </a:r>
          </a:p>
        </p:txBody>
      </p:sp>
    </p:spTree>
    <p:extLst>
      <p:ext uri="{BB962C8B-B14F-4D97-AF65-F5344CB8AC3E}">
        <p14:creationId xmlns:p14="http://schemas.microsoft.com/office/powerpoint/2010/main" val="108566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C62E47-C0E3-4F0B-B725-DB5D3C422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1" b="4351"/>
          <a:stretch/>
        </p:blipFill>
        <p:spPr>
          <a:xfrm>
            <a:off x="0" y="-466736"/>
            <a:ext cx="6096000" cy="74140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9006D6-8CD4-4839-A6B2-B5986160B651}"/>
              </a:ext>
            </a:extLst>
          </p:cNvPr>
          <p:cNvSpPr/>
          <p:nvPr/>
        </p:nvSpPr>
        <p:spPr>
          <a:xfrm>
            <a:off x="6096000" y="704850"/>
            <a:ext cx="6096000" cy="6162675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6B909-B7BA-4CD2-8AE9-371E2DA0442E}"/>
              </a:ext>
            </a:extLst>
          </p:cNvPr>
          <p:cNvSpPr txBox="1"/>
          <p:nvPr/>
        </p:nvSpPr>
        <p:spPr>
          <a:xfrm>
            <a:off x="6219825" y="309960"/>
            <a:ext cx="5848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AEEF"/>
                </a:solidFill>
                <a:latin typeface="Arya Double" panose="02000503040000020004" pitchFamily="50" charset="0"/>
              </a:rPr>
              <a:t>Coordinated Storytelling: G5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BA90370-2A75-F489-4E3D-3805214DEEDA}"/>
              </a:ext>
            </a:extLst>
          </p:cNvPr>
          <p:cNvSpPr txBox="1"/>
          <p:nvPr/>
        </p:nvSpPr>
        <p:spPr>
          <a:xfrm>
            <a:off x="7172325" y="1182231"/>
            <a:ext cx="5019675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b="1" i="0" u="none" strike="noStrike" baseline="0" dirty="0">
                <a:solidFill>
                  <a:schemeClr val="bg1"/>
                </a:solidFill>
                <a:latin typeface="Avenir Black" panose="020B0803020203020204" pitchFamily="34" charset="0"/>
              </a:rPr>
              <a:t>Interpretive Events</a:t>
            </a:r>
          </a:p>
          <a:p>
            <a:pPr>
              <a:spcAft>
                <a:spcPts val="2400"/>
              </a:spcAft>
            </a:pPr>
            <a:r>
              <a:rPr lang="en-US" sz="2400" b="1" i="0" u="none" strike="noStrike" baseline="0" dirty="0">
                <a:solidFill>
                  <a:schemeClr val="bg1"/>
                </a:solidFill>
                <a:latin typeface="Avenir Black" panose="020B0803020203020204" pitchFamily="34" charset="0"/>
              </a:rPr>
              <a:t>School Field Trips and Professional Development</a:t>
            </a:r>
          </a:p>
          <a:p>
            <a:pPr>
              <a:spcAft>
                <a:spcPts val="2400"/>
              </a:spcAft>
            </a:pPr>
            <a:r>
              <a:rPr lang="en-US" sz="2400" b="1" dirty="0">
                <a:solidFill>
                  <a:schemeClr val="bg1"/>
                </a:solidFill>
                <a:latin typeface="Avenir Black" panose="020B0803020203020204" pitchFamily="34" charset="0"/>
              </a:rPr>
              <a:t>Signature Volunteer Events</a:t>
            </a:r>
          </a:p>
          <a:p>
            <a:pPr>
              <a:spcAft>
                <a:spcPts val="2400"/>
              </a:spcAft>
            </a:pPr>
            <a:r>
              <a:rPr lang="en-US" sz="2400" b="1" dirty="0">
                <a:solidFill>
                  <a:schemeClr val="bg1"/>
                </a:solidFill>
                <a:latin typeface="Avenir Black" panose="020B0803020203020204" pitchFamily="34" charset="0"/>
              </a:rPr>
              <a:t>Legislative Advocacy</a:t>
            </a:r>
          </a:p>
          <a:p>
            <a:pPr>
              <a:spcAft>
                <a:spcPts val="2400"/>
              </a:spcAft>
            </a:pPr>
            <a:r>
              <a:rPr lang="en-US" sz="2400" b="1" i="0" u="none" strike="noStrike" baseline="0" dirty="0">
                <a:solidFill>
                  <a:schemeClr val="bg1"/>
                </a:solidFill>
                <a:latin typeface="Avenir Black" panose="020B0803020203020204" pitchFamily="34" charset="0"/>
              </a:rPr>
              <a:t>Fundraising (merch!)</a:t>
            </a:r>
          </a:p>
          <a:p>
            <a:pPr>
              <a:spcAft>
                <a:spcPts val="2400"/>
              </a:spcAft>
            </a:pPr>
            <a:r>
              <a:rPr lang="en-US" sz="2400" b="1" i="0" u="none" strike="noStrike" baseline="0" dirty="0">
                <a:solidFill>
                  <a:schemeClr val="bg1"/>
                </a:solidFill>
                <a:latin typeface="Avenir Black" panose="020B0803020203020204" pitchFamily="34" charset="0"/>
              </a:rPr>
              <a:t>Social media – information SHARING only</a:t>
            </a:r>
          </a:p>
          <a:p>
            <a:pPr>
              <a:spcAft>
                <a:spcPts val="2400"/>
              </a:spcAft>
            </a:pPr>
            <a:r>
              <a:rPr lang="en-US" sz="2400" b="1" dirty="0">
                <a:solidFill>
                  <a:schemeClr val="bg1"/>
                </a:solidFill>
                <a:latin typeface="Avenir Black" panose="020B0803020203020204" pitchFamily="34" charset="0"/>
              </a:rPr>
              <a:t>Spotlighting Partners</a:t>
            </a:r>
            <a:endParaRPr lang="en-US" sz="2400" b="1" i="0" u="none" strike="noStrike" baseline="0" dirty="0">
              <a:solidFill>
                <a:schemeClr val="bg1"/>
              </a:solidFill>
              <a:latin typeface="Avenir Black" panose="020B0803020203020204" pitchFamily="34" charset="0"/>
            </a:endParaRPr>
          </a:p>
          <a:p>
            <a:pPr>
              <a:spcAft>
                <a:spcPts val="2400"/>
              </a:spcAft>
            </a:pPr>
            <a:endParaRPr lang="en-US" sz="2400" b="1" i="0" u="none" strike="noStrike" baseline="0" dirty="0">
              <a:solidFill>
                <a:schemeClr val="bg1"/>
              </a:solidFill>
              <a:latin typeface="Avenir Black" panose="020B0803020203020204" pitchFamily="34" charset="0"/>
            </a:endParaRP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28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C62E47-C0E3-4F0B-B725-DB5D3C422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2" b="4392"/>
          <a:stretch/>
        </p:blipFill>
        <p:spPr>
          <a:xfrm>
            <a:off x="0" y="-278027"/>
            <a:ext cx="6096000" cy="74140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9006D6-8CD4-4839-A6B2-B5986160B651}"/>
              </a:ext>
            </a:extLst>
          </p:cNvPr>
          <p:cNvSpPr/>
          <p:nvPr/>
        </p:nvSpPr>
        <p:spPr>
          <a:xfrm>
            <a:off x="6096000" y="704850"/>
            <a:ext cx="6096000" cy="6162675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6B909-B7BA-4CD2-8AE9-371E2DA0442E}"/>
              </a:ext>
            </a:extLst>
          </p:cNvPr>
          <p:cNvSpPr txBox="1"/>
          <p:nvPr/>
        </p:nvSpPr>
        <p:spPr>
          <a:xfrm>
            <a:off x="6219825" y="309960"/>
            <a:ext cx="5848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CAF17"/>
                </a:solidFill>
                <a:latin typeface="Arya Double" panose="02000503040000020004" pitchFamily="50" charset="0"/>
              </a:rPr>
              <a:t>Data and Permissions: DNR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CE70A9-A693-4CE7-8918-9D521C807113}"/>
              </a:ext>
            </a:extLst>
          </p:cNvPr>
          <p:cNvSpPr txBox="1"/>
          <p:nvPr/>
        </p:nvSpPr>
        <p:spPr>
          <a:xfrm>
            <a:off x="7172325" y="1182231"/>
            <a:ext cx="5019675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b="1" i="0" u="none" strike="noStrike" baseline="0" dirty="0">
                <a:solidFill>
                  <a:schemeClr val="bg1"/>
                </a:solidFill>
                <a:latin typeface="Avenir Black" panose="020B0803020203020204" pitchFamily="34" charset="0"/>
              </a:rPr>
              <a:t>Determines Openings, Closures, Permitted </a:t>
            </a:r>
            <a:r>
              <a:rPr lang="en-US" sz="2400" b="1" dirty="0">
                <a:solidFill>
                  <a:schemeClr val="bg1"/>
                </a:solidFill>
                <a:latin typeface="Avenir Black" panose="020B0803020203020204" pitchFamily="34" charset="0"/>
              </a:rPr>
              <a:t>Uses</a:t>
            </a:r>
            <a:endParaRPr lang="en-US" sz="2400" b="1" i="0" u="none" strike="noStrike" baseline="0" dirty="0">
              <a:solidFill>
                <a:schemeClr val="bg1"/>
              </a:solidFill>
              <a:latin typeface="Avenir Black" panose="020B0803020203020204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2400" b="1" i="0" u="none" strike="noStrike" baseline="0" dirty="0">
                <a:solidFill>
                  <a:schemeClr val="bg1"/>
                </a:solidFill>
                <a:latin typeface="Avenir Black" panose="020B0803020203020204" pitchFamily="34" charset="0"/>
              </a:rPr>
              <a:t>Project updates</a:t>
            </a:r>
          </a:p>
          <a:p>
            <a:pPr>
              <a:spcAft>
                <a:spcPts val="2400"/>
              </a:spcAft>
            </a:pPr>
            <a:r>
              <a:rPr lang="en-US" sz="2400" b="1" dirty="0">
                <a:solidFill>
                  <a:schemeClr val="bg1"/>
                </a:solidFill>
                <a:latin typeface="Avenir Black" panose="020B0803020203020204" pitchFamily="34" charset="0"/>
              </a:rPr>
              <a:t>Requests for Proposals/Bids</a:t>
            </a:r>
          </a:p>
          <a:p>
            <a:pPr>
              <a:spcAft>
                <a:spcPts val="2400"/>
              </a:spcAft>
            </a:pPr>
            <a:r>
              <a:rPr lang="en-US" sz="2400" b="1" dirty="0">
                <a:solidFill>
                  <a:schemeClr val="bg1"/>
                </a:solidFill>
                <a:latin typeface="Avenir Black" panose="020B0803020203020204" pitchFamily="34" charset="0"/>
              </a:rPr>
              <a:t>Leases, Large Scale events, Vendor Agreements</a:t>
            </a:r>
          </a:p>
          <a:p>
            <a:pPr>
              <a:spcAft>
                <a:spcPts val="2400"/>
              </a:spcAft>
            </a:pPr>
            <a:r>
              <a:rPr lang="en-US" sz="2400" b="1" i="0" u="none" strike="noStrike" baseline="0" dirty="0">
                <a:solidFill>
                  <a:schemeClr val="bg1"/>
                </a:solidFill>
                <a:latin typeface="Avenir Black" panose="020B0803020203020204" pitchFamily="34" charset="0"/>
              </a:rPr>
              <a:t>Staff M</a:t>
            </a:r>
            <a:r>
              <a:rPr lang="en-US" sz="2400" b="1" dirty="0">
                <a:solidFill>
                  <a:schemeClr val="bg1"/>
                </a:solidFill>
                <a:latin typeface="Avenir Black" panose="020B0803020203020204" pitchFamily="34" charset="0"/>
              </a:rPr>
              <a:t>anagement &amp; Oversight</a:t>
            </a:r>
          </a:p>
          <a:p>
            <a:pPr>
              <a:spcAft>
                <a:spcPts val="2400"/>
              </a:spcAft>
            </a:pPr>
            <a:r>
              <a:rPr lang="en-US" sz="2400" b="1" i="0" u="none" strike="noStrike" baseline="0" dirty="0">
                <a:solidFill>
                  <a:schemeClr val="bg1"/>
                </a:solidFill>
                <a:latin typeface="Avenir Black" panose="020B0803020203020204" pitchFamily="34" charset="0"/>
              </a:rPr>
              <a:t>Compiles User Information, Surveys, and Statistics</a:t>
            </a:r>
          </a:p>
          <a:p>
            <a:pPr>
              <a:spcAft>
                <a:spcPts val="2400"/>
              </a:spcAft>
            </a:pPr>
            <a:endParaRPr lang="en-US" sz="2400" b="1" i="0" u="none" strike="noStrike" baseline="0" dirty="0">
              <a:solidFill>
                <a:schemeClr val="bg1"/>
              </a:solidFill>
              <a:latin typeface="Avenir Black" panose="020B0803020203020204" pitchFamily="34" charset="0"/>
            </a:endParaRP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2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tree, person, people&#10;&#10;Description automatically generated">
            <a:extLst>
              <a:ext uri="{FF2B5EF4-FFF2-40B4-BE49-F238E27FC236}">
                <a16:creationId xmlns:a16="http://schemas.microsoft.com/office/drawing/2014/main" id="{D1EAAB56-59B7-3FB3-6A93-4FBA63DC5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3564"/>
            <a:ext cx="12303760" cy="810080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FB9744-C087-C179-F600-5E4BF1C0CA3D}"/>
              </a:ext>
            </a:extLst>
          </p:cNvPr>
          <p:cNvSpPr/>
          <p:nvPr/>
        </p:nvSpPr>
        <p:spPr>
          <a:xfrm>
            <a:off x="-111760" y="-26670"/>
            <a:ext cx="12415520" cy="1017210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EE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24B35B-F876-745A-7F34-A9933FBF3CD5}"/>
              </a:ext>
            </a:extLst>
          </p:cNvPr>
          <p:cNvSpPr txBox="1"/>
          <p:nvPr/>
        </p:nvSpPr>
        <p:spPr>
          <a:xfrm>
            <a:off x="184975" y="282654"/>
            <a:ext cx="11819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ya Double" panose="02000503040000020004" pitchFamily="50" charset="0"/>
              </a:rPr>
              <a:t>Collaborative Outcomes: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97357C-C601-C2D8-6D9F-702DF13BB17E}"/>
              </a:ext>
            </a:extLst>
          </p:cNvPr>
          <p:cNvSpPr/>
          <p:nvPr/>
        </p:nvSpPr>
        <p:spPr>
          <a:xfrm>
            <a:off x="-333375" y="4973327"/>
            <a:ext cx="12858750" cy="2114550"/>
          </a:xfrm>
          <a:prstGeom prst="rect">
            <a:avLst/>
          </a:prstGeom>
          <a:solidFill>
            <a:srgbClr val="FCA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AF17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36032A-51C3-271C-F786-A87471399F07}"/>
              </a:ext>
            </a:extLst>
          </p:cNvPr>
          <p:cNvSpPr txBox="1"/>
          <p:nvPr/>
        </p:nvSpPr>
        <p:spPr>
          <a:xfrm>
            <a:off x="461645" y="5109905"/>
            <a:ext cx="5822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venir Black"/>
              </a:rPr>
              <a:t>More than $100k in volunteer match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venir Black"/>
              </a:rPr>
              <a:t>$150k Partner Staff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venir Black"/>
              </a:rPr>
              <a:t>$1m RCO grants awarded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venir Black"/>
              </a:rPr>
              <a:t>Annual legislative advocacy program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venir Black"/>
              </a:rPr>
              <a:t>Successfully secured $2m recurring operating funds in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Avenir Blac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Avenir Blac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FCEA1-2B08-B24F-21C1-879FE3B089A3}"/>
              </a:ext>
            </a:extLst>
          </p:cNvPr>
          <p:cNvSpPr txBox="1"/>
          <p:nvPr/>
        </p:nvSpPr>
        <p:spPr>
          <a:xfrm>
            <a:off x="6058280" y="5109905"/>
            <a:ext cx="58229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venir Black"/>
              </a:rPr>
              <a:t>520,000 recorded visitors in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venir Black"/>
              </a:rPr>
              <a:t>74 Campsite facilities improved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venir Black"/>
              </a:rPr>
              <a:t>2 year recurring interpretive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venir Black"/>
              </a:rPr>
              <a:t>### students introduced to restoration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  <a:latin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863770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49addd-7ef7-4057-b946-c2269b3bc843">
      <Terms xmlns="http://schemas.microsoft.com/office/infopath/2007/PartnerControls"/>
    </lcf76f155ced4ddcb4097134ff3c332f>
    <TaxCatchAll xmlns="8fd64228-ddba-4284-a8e5-a1067db819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F6D7DFAE6A884BA16A97260CAD8F49" ma:contentTypeVersion="16" ma:contentTypeDescription="Create a new document." ma:contentTypeScope="" ma:versionID="fe73843ded6663615d1f84dfc681e7d6">
  <xsd:schema xmlns:xsd="http://www.w3.org/2001/XMLSchema" xmlns:xs="http://www.w3.org/2001/XMLSchema" xmlns:p="http://schemas.microsoft.com/office/2006/metadata/properties" xmlns:ns2="1949addd-7ef7-4057-b946-c2269b3bc843" xmlns:ns3="8fd64228-ddba-4284-a8e5-a1067db819cc" targetNamespace="http://schemas.microsoft.com/office/2006/metadata/properties" ma:root="true" ma:fieldsID="ba56c2ef6c993ca5ace7b6b46704f943" ns2:_="" ns3:_="">
    <xsd:import namespace="1949addd-7ef7-4057-b946-c2269b3bc843"/>
    <xsd:import namespace="8fd64228-ddba-4284-a8e5-a1067db819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49addd-7ef7-4057-b946-c2269b3bc8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ed2f46-9d0c-4d8b-95e7-6c35412929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d64228-ddba-4284-a8e5-a1067db819c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5e71074-006f-40ae-987e-6559bd3db847}" ma:internalName="TaxCatchAll" ma:showField="CatchAllData" ma:web="8fd64228-ddba-4284-a8e5-a1067db819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842144-FD44-4092-BF36-441EFD62DA51}">
  <ds:schemaRefs>
    <ds:schemaRef ds:uri="http://schemas.openxmlformats.org/package/2006/metadata/core-properties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8fd64228-ddba-4284-a8e5-a1067db819cc"/>
    <ds:schemaRef ds:uri="1949addd-7ef7-4057-b946-c2269b3bc843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558C2F4-A5E7-41A7-A4BA-4184C04C0E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49addd-7ef7-4057-b946-c2269b3bc843"/>
    <ds:schemaRef ds:uri="8fd64228-ddba-4284-a8e5-a1067db819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AAABC8-5313-4A02-9884-DCF689A2DF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882</Words>
  <Application>Microsoft Office PowerPoint</Application>
  <PresentationFormat>Widescreen</PresentationFormat>
  <Paragraphs>99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Arya Double</vt:lpstr>
      <vt:lpstr>Avenir Black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Nicky Pasi</dc:creator>
  <cp:lastModifiedBy>LEACH, LARRY (DNR)</cp:lastModifiedBy>
  <cp:revision>37</cp:revision>
  <dcterms:created xsi:type="dcterms:W3CDTF">2021-02-14T20:13:06Z</dcterms:created>
  <dcterms:modified xsi:type="dcterms:W3CDTF">2023-05-08T14:22:09Z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0x01010094F6D7DFAE6A884BA16A97260CAD8F49</vt:lpwstr>
  </property>
  <property fmtid="{D5CDD505-2E9C-101B-9397-08002B2CF9AE}" pid="3" name="MediaServiceImageTags">
    <vt:lpwstr/>
  </property>
</Properties>
</file>