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61" r:id="rId4"/>
    <p:sldId id="258" r:id="rId5"/>
    <p:sldId id="260" r:id="rId6"/>
    <p:sldId id="271" r:id="rId7"/>
    <p:sldId id="273" r:id="rId8"/>
    <p:sldId id="274" r:id="rId9"/>
    <p:sldId id="275" r:id="rId10"/>
    <p:sldId id="277" r:id="rId11"/>
    <p:sldId id="278" r:id="rId12"/>
    <p:sldId id="276" r:id="rId13"/>
    <p:sldId id="282" r:id="rId14"/>
    <p:sldId id="280" r:id="rId15"/>
    <p:sldId id="268" r:id="rId16"/>
    <p:sldId id="263" r:id="rId17"/>
    <p:sldId id="281" r:id="rId18"/>
    <p:sldId id="266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83" d="100"/>
          <a:sy n="83" d="100"/>
        </p:scale>
        <p:origin x="45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816712-7953-498E-842A-E2DF4426AE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930267-AE9E-48D4-81BF-773F0C8146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1E14E5-2FDA-4B03-A15D-5EB74CD340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C6E7B-85F5-42DA-9824-A121DD33194F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65881F-4ED1-49A9-BE5E-37383D547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46A3F9-30D7-4449-B207-1DA1ADCAE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0DF05-1910-4292-9A08-6367681880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4494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E36018-5545-4AB5-8895-FFBA09D051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878E11-389F-4F48-9E2F-AD8B0DB5E0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2A6F20-9426-4F88-9C0E-7E946C170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C6E7B-85F5-42DA-9824-A121DD33194F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BD9BA5-8301-432F-8A72-5C612A6F9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0F485B-0AC5-410C-873A-18F82F5C9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0DF05-1910-4292-9A08-6367681880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5491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592C6BD-7220-462B-BAE5-078D4EFA73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F7D403-16B0-40A2-9080-54F1777F1E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787CE0-5488-41DA-A2F9-B2E4C1E19F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C6E7B-85F5-42DA-9824-A121DD33194F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855E60-FD1F-45DF-ABB3-89FFA51841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CC1D20-0C7E-4B64-9E45-CE07C6FCF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0DF05-1910-4292-9A08-6367681880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2973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471E9F-0F7A-423F-AC5B-10F6A464E2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66CCE5-75D6-4ACE-AA71-14713A4D5E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DAD361-B6A3-4E6E-9CBE-DCFF7737C2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C6E7B-85F5-42DA-9824-A121DD33194F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38C4C7-D214-49CB-846B-907811EE7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F9593D-0127-4812-BF42-164678FAB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0DF05-1910-4292-9A08-6367681880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6294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CF3BB-E8F6-47FF-BD47-26CB7BE99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158633-FFC2-4975-8A80-9DBDC99D21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FADECE-8771-41C5-954D-578893625B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C6E7B-85F5-42DA-9824-A121DD33194F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6442CD-F798-46B5-831B-59FA079AB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49B580-D017-40AB-89A6-53AF4D98E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0DF05-1910-4292-9A08-6367681880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8064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31E873-8D67-45A1-9744-268262B82A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7C3AF4-1753-471F-9FD0-5212EFA3DB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7349F9-9E7E-4106-94CC-963BAAC183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B8BD72-6B36-4C25-9140-6C04B639A5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C6E7B-85F5-42DA-9824-A121DD33194F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9BD5C9-9A27-4FBE-9FE0-EFFB3E9E1F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73A96B-4485-455C-B46F-3820CAC73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0DF05-1910-4292-9A08-6367681880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6485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31F61D-EE3D-4C81-992C-DBB20B6E1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509445-07C5-4FCB-9629-7B0C57B7FB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C914BD-B33D-44AB-980C-DB5B57DAFD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408E43-8754-4743-8FE2-2FC5C0C4B9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C27E56-AE76-4BE3-BDEB-B298E0FD6FD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FDB6394-84E2-4E04-99E5-B8214BB8C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C6E7B-85F5-42DA-9824-A121DD33194F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1AC820A-ECDA-4810-9D6F-3A89ADD51F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0D14D00-A500-456A-85B0-A7DA111CD1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0DF05-1910-4292-9A08-6367681880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9729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D3B36D-A3F2-48B7-ACB1-15D6E9D8C9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D9C6DCE-166E-4315-94D9-B57390BE79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C6E7B-85F5-42DA-9824-A121DD33194F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859215-7C94-45E3-AEBF-F8C0B61A6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F4B87D-932D-4BAB-B42E-7971EBBC6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0DF05-1910-4292-9A08-6367681880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8890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281FCE6-348F-43AA-9DE1-FDC636A9C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C6E7B-85F5-42DA-9824-A121DD33194F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374F21-1018-41EC-9916-2CF99C0563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F94343-0552-47B0-BFAA-E94190BF7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0DF05-1910-4292-9A08-6367681880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0812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E0B29C-2512-406A-90CF-F8D2353E62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0EBB77-D327-44F5-B627-50B633C2C8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4777E9-478E-4046-9AB5-41F6EB5131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69F931-5789-4A51-8EF9-B17AB328E4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C6E7B-85F5-42DA-9824-A121DD33194F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BE80C1-C74D-48D8-807E-1CDB6A8334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0976F0-C9FE-452E-8345-348A5326B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0DF05-1910-4292-9A08-6367681880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7793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19841B-15E8-4A38-99D7-C5BC111841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2541C4E-F843-45E1-9849-F082EAC7CA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AA358B-2487-4144-84FF-18F4D86CC0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213A2D-5D1B-4551-80A4-22003F0883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C6E7B-85F5-42DA-9824-A121DD33194F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91F6C8-436F-42AF-8FC3-088A346590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82B4AB-8176-4EBD-AF6F-E2DD38BDE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0DF05-1910-4292-9A08-6367681880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1877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74C6F01-2F0C-4E33-8CA8-047FC9F420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1CDF73-8CB7-4C52-9A2B-748448F8B9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88B0E6-021C-4FF4-8312-1DC05AAC18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4C6E7B-85F5-42DA-9824-A121DD33194F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755BCD-9DAE-4118-8363-8910ADE8BC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CD6F0A-3FDF-4BE6-91B9-A0BBB42146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50DF05-1910-4292-9A08-6367681880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109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E3E8C5-142F-45EC-ABD1-471F8A9A22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96231" y="456827"/>
            <a:ext cx="10199538" cy="4165973"/>
          </a:xfrm>
        </p:spPr>
        <p:txBody>
          <a:bodyPr>
            <a:noAutofit/>
          </a:bodyPr>
          <a:lstStyle/>
          <a:p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Sitka Small" panose="02000505000000020004" pitchFamily="2" charset="0"/>
              </a:rPr>
              <a:t>Nason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Sitka Small" panose="02000505000000020004" pitchFamily="2" charset="0"/>
              </a:rPr>
              <a:t> Ridge Community Forest Stewardship Committee</a:t>
            </a:r>
            <a:b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Sitka Small" panose="02000505000000020004" pitchFamily="2" charset="0"/>
              </a:rPr>
            </a:br>
            <a:b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Sitka Small" panose="02000505000000020004" pitchFamily="2" charset="0"/>
              </a:rPr>
            </a:b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Sitka Small" panose="02000505000000020004" pitchFamily="2" charset="0"/>
              </a:rPr>
              <a:t>Recreation and Access Planning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F297A5-B34F-4CDF-A127-32EA0A6013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70502" y="5488002"/>
            <a:ext cx="7579743" cy="506771"/>
          </a:xfrm>
        </p:spPr>
        <p:txBody>
          <a:bodyPr/>
          <a:lstStyle/>
          <a:p>
            <a:r>
              <a:rPr lang="en-US" dirty="0">
                <a:latin typeface="Sitka Small" panose="02000505000000020004" pitchFamily="2" charset="0"/>
              </a:rPr>
              <a:t>NWCFC Quarterly Meeting May 9</a:t>
            </a:r>
            <a:r>
              <a:rPr lang="en-US" baseline="30000" dirty="0">
                <a:latin typeface="Sitka Small" panose="02000505000000020004" pitchFamily="2" charset="0"/>
              </a:rPr>
              <a:t>th</a:t>
            </a:r>
            <a:r>
              <a:rPr lang="en-US" dirty="0">
                <a:latin typeface="Sitka Small" panose="02000505000000020004" pitchFamily="2" charset="0"/>
              </a:rPr>
              <a:t> 2023</a:t>
            </a:r>
          </a:p>
        </p:txBody>
      </p:sp>
    </p:spTree>
    <p:extLst>
      <p:ext uri="{BB962C8B-B14F-4D97-AF65-F5344CB8AC3E}">
        <p14:creationId xmlns:p14="http://schemas.microsoft.com/office/powerpoint/2010/main" val="31555701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454E64-1CFB-41FF-AF3B-60DEA1900A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C60882F-EA2D-405B-BE49-7AC5FD7E6E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7596" y="365125"/>
            <a:ext cx="11551331" cy="42418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A6E50AC-300C-4346-A793-65FF827F05BC}"/>
              </a:ext>
            </a:extLst>
          </p:cNvPr>
          <p:cNvSpPr/>
          <p:nvPr/>
        </p:nvSpPr>
        <p:spPr>
          <a:xfrm>
            <a:off x="698498" y="4606923"/>
            <a:ext cx="2184400" cy="13255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Recreation and Access Planning Committee Meetings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ED5D19D-AD97-465F-A9DB-F61587702466}"/>
              </a:ext>
            </a:extLst>
          </p:cNvPr>
          <p:cNvSpPr/>
          <p:nvPr/>
        </p:nvSpPr>
        <p:spPr>
          <a:xfrm>
            <a:off x="3365497" y="4606923"/>
            <a:ext cx="2298704" cy="131127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Develop Recommendations Based on Objectives and Desired Opportunities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BE7E3FF-2D21-44C2-BCCE-8E4EEE6F721E}"/>
              </a:ext>
            </a:extLst>
          </p:cNvPr>
          <p:cNvSpPr/>
          <p:nvPr/>
        </p:nvSpPr>
        <p:spPr>
          <a:xfrm>
            <a:off x="6261104" y="4606922"/>
            <a:ext cx="2184400" cy="13255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Public Review and Plan Revisions based on Stakeholder Input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C4FC3C4-981C-4126-ADB5-F8A2B6741755}"/>
              </a:ext>
            </a:extLst>
          </p:cNvPr>
          <p:cNvSpPr/>
          <p:nvPr/>
        </p:nvSpPr>
        <p:spPr>
          <a:xfrm>
            <a:off x="9042407" y="4606922"/>
            <a:ext cx="2184400" cy="13255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Chelan County Adoption by Resolution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1F7E9AC-D95F-4D56-8F19-4DBAF6DAFA3E}"/>
              </a:ext>
            </a:extLst>
          </p:cNvPr>
          <p:cNvCxnSpPr/>
          <p:nvPr/>
        </p:nvCxnSpPr>
        <p:spPr>
          <a:xfrm>
            <a:off x="2882898" y="5269704"/>
            <a:ext cx="3683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58169B2-F71D-45C7-9B3B-555139205CFF}"/>
              </a:ext>
            </a:extLst>
          </p:cNvPr>
          <p:cNvCxnSpPr/>
          <p:nvPr/>
        </p:nvCxnSpPr>
        <p:spPr>
          <a:xfrm>
            <a:off x="5664201" y="5269704"/>
            <a:ext cx="48260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EF2AFEC-2222-4A10-9A65-FFF8E79F6277}"/>
              </a:ext>
            </a:extLst>
          </p:cNvPr>
          <p:cNvCxnSpPr>
            <a:stCxn id="7" idx="3"/>
          </p:cNvCxnSpPr>
          <p:nvPr/>
        </p:nvCxnSpPr>
        <p:spPr>
          <a:xfrm>
            <a:off x="8445504" y="5269704"/>
            <a:ext cx="507996" cy="7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16719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3E8322-1F60-443B-9A68-44426BF1F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700" y="187325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Sitka Small" panose="02000505000000020004" pitchFamily="2" charset="0"/>
              </a:rPr>
              <a:t>Planning Meetings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025DF5-F240-46CD-9180-5E9D0DFBEB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700" y="1385888"/>
            <a:ext cx="11518900" cy="4316412"/>
          </a:xfrm>
        </p:spPr>
        <p:txBody>
          <a:bodyPr/>
          <a:lstStyle/>
          <a:p>
            <a:r>
              <a:rPr lang="en-US" dirty="0">
                <a:latin typeface="Sitka Small" panose="02000505000000020004" pitchFamily="2" charset="0"/>
              </a:rPr>
              <a:t>Monthly from Dec 2022- August 2023</a:t>
            </a:r>
          </a:p>
          <a:p>
            <a:r>
              <a:rPr lang="en-US" dirty="0">
                <a:latin typeface="Sitka Small" panose="02000505000000020004" pitchFamily="2" charset="0"/>
              </a:rPr>
              <a:t>Design charrette in October 2023</a:t>
            </a:r>
          </a:p>
          <a:p>
            <a:r>
              <a:rPr lang="en-US" dirty="0">
                <a:latin typeface="Sitka Small" panose="02000505000000020004" pitchFamily="2" charset="0"/>
              </a:rPr>
              <a:t>Assistance from NPS RTCA</a:t>
            </a:r>
          </a:p>
          <a:p>
            <a:r>
              <a:rPr lang="en-US" dirty="0">
                <a:latin typeface="Sitka Small" panose="02000505000000020004" pitchFamily="2" charset="0"/>
              </a:rPr>
              <a:t>Develop charter, vision, and desired conditions</a:t>
            </a:r>
          </a:p>
          <a:p>
            <a:r>
              <a:rPr lang="en-US" dirty="0">
                <a:latin typeface="Sitka Small" panose="02000505000000020004" pitchFamily="2" charset="0"/>
              </a:rPr>
              <a:t>Use Management Plan as guidance </a:t>
            </a:r>
          </a:p>
          <a:p>
            <a:endParaRPr lang="en-US" dirty="0">
              <a:latin typeface="Sitka Small" panose="02000505000000020004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9D709C-D0A6-4BCC-A1CF-BFF3DC543EBE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8583" r="142" b="17750"/>
          <a:stretch/>
        </p:blipFill>
        <p:spPr bwMode="auto">
          <a:xfrm>
            <a:off x="2469515" y="4308474"/>
            <a:ext cx="6547485" cy="236220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864623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1F6F5D-02CD-414F-8048-6211DBB15C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Sitka Small" panose="02000505000000020004" pitchFamily="2" charset="0"/>
              </a:rPr>
              <a:t>Priority Recreation Topics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FCDC33-74BF-421D-B042-25FAE88BC6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7600" y="1687512"/>
            <a:ext cx="4038600" cy="5170488"/>
          </a:xfrm>
        </p:spPr>
        <p:txBody>
          <a:bodyPr>
            <a:normAutofit/>
          </a:bodyPr>
          <a:lstStyle/>
          <a:p>
            <a:r>
              <a:rPr lang="en-US" dirty="0">
                <a:latin typeface="Sitka Small" panose="02000505000000020004" pitchFamily="2" charset="0"/>
              </a:rPr>
              <a:t>Parking/Access</a:t>
            </a:r>
          </a:p>
          <a:p>
            <a:r>
              <a:rPr lang="en-US" dirty="0">
                <a:latin typeface="Sitka Small" panose="02000505000000020004" pitchFamily="2" charset="0"/>
              </a:rPr>
              <a:t>Hunting</a:t>
            </a:r>
          </a:p>
          <a:p>
            <a:r>
              <a:rPr lang="en-US" dirty="0">
                <a:latin typeface="Sitka Small" panose="02000505000000020004" pitchFamily="2" charset="0"/>
              </a:rPr>
              <a:t>Signage/</a:t>
            </a:r>
            <a:r>
              <a:rPr lang="en-US" dirty="0" err="1">
                <a:latin typeface="Sitka Small" panose="02000505000000020004" pitchFamily="2" charset="0"/>
              </a:rPr>
              <a:t>Interp</a:t>
            </a:r>
            <a:endParaRPr lang="en-US" dirty="0">
              <a:latin typeface="Sitka Small" panose="02000505000000020004" pitchFamily="2" charset="0"/>
            </a:endParaRPr>
          </a:p>
          <a:p>
            <a:r>
              <a:rPr lang="en-US" dirty="0">
                <a:latin typeface="Sitka Small" panose="02000505000000020004" pitchFamily="2" charset="0"/>
              </a:rPr>
              <a:t>Trail Improvements and Development</a:t>
            </a:r>
          </a:p>
          <a:p>
            <a:pPr lvl="1"/>
            <a:r>
              <a:rPr lang="en-US" dirty="0">
                <a:latin typeface="Sitka Small" panose="02000505000000020004" pitchFamily="2" charset="0"/>
              </a:rPr>
              <a:t>Hiking</a:t>
            </a:r>
          </a:p>
          <a:p>
            <a:pPr lvl="1"/>
            <a:r>
              <a:rPr lang="en-US" dirty="0">
                <a:latin typeface="Sitka Small" panose="02000505000000020004" pitchFamily="2" charset="0"/>
              </a:rPr>
              <a:t>Biking</a:t>
            </a:r>
          </a:p>
          <a:p>
            <a:pPr lvl="1"/>
            <a:r>
              <a:rPr lang="en-US" dirty="0">
                <a:latin typeface="Sitka Small" panose="02000505000000020004" pitchFamily="2" charset="0"/>
              </a:rPr>
              <a:t>Ski/snowshoe</a:t>
            </a:r>
          </a:p>
          <a:p>
            <a:pPr lvl="1"/>
            <a:r>
              <a:rPr lang="en-US" dirty="0">
                <a:latin typeface="Sitka Small" panose="02000505000000020004" pitchFamily="2" charset="0"/>
              </a:rPr>
              <a:t>River Access</a:t>
            </a:r>
          </a:p>
          <a:p>
            <a:r>
              <a:rPr lang="en-US" dirty="0">
                <a:latin typeface="Sitka Small" panose="02000505000000020004" pitchFamily="2" charset="0"/>
              </a:rPr>
              <a:t>E-Bikes</a:t>
            </a:r>
          </a:p>
          <a:p>
            <a:r>
              <a:rPr lang="en-US" dirty="0">
                <a:latin typeface="Sitka Small" panose="02000505000000020004" pitchFamily="2" charset="0"/>
              </a:rPr>
              <a:t>Hut System</a:t>
            </a:r>
          </a:p>
          <a:p>
            <a:pPr marL="0" indent="0">
              <a:buNone/>
            </a:pPr>
            <a:endParaRPr lang="en-US" dirty="0">
              <a:latin typeface="Sitka Small" panose="02000505000000020004" pitchFamily="2" charset="0"/>
            </a:endParaRPr>
          </a:p>
          <a:p>
            <a:pPr marL="457200" lvl="1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3C54E8-8354-480E-AAEF-CAB6AEFBF2A1}"/>
              </a:ext>
            </a:extLst>
          </p:cNvPr>
          <p:cNvSpPr txBox="1"/>
          <p:nvPr/>
        </p:nvSpPr>
        <p:spPr>
          <a:xfrm>
            <a:off x="5581650" y="1687512"/>
            <a:ext cx="5346700" cy="6217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Sitka Small" panose="02000505000000020004" pitchFamily="2" charset="0"/>
              </a:rPr>
              <a:t>Trail Connections with Adjacent Properties (summer and winter)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Sitka Small" panose="02000505000000020004" pitchFamily="2" charset="0"/>
              </a:rPr>
              <a:t>Winter XC Grooming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Sitka Small" panose="02000505000000020004" pitchFamily="2" charset="0"/>
              </a:rPr>
              <a:t>Bird Watching/Wildlife Areas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Sitka Small" panose="02000505000000020004" pitchFamily="2" charset="0"/>
              </a:rPr>
              <a:t>Coulter Block Recreation Opportunities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Sitka Small" panose="02000505000000020004" pitchFamily="2" charset="0"/>
              </a:rPr>
              <a:t>Concessions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Sitka Small" panose="02000505000000020004" pitchFamily="2" charset="0"/>
              </a:rPr>
              <a:t>Enforcement</a:t>
            </a:r>
          </a:p>
          <a:p>
            <a:endParaRPr lang="en-US" sz="2800" dirty="0">
              <a:latin typeface="Sitka Small" panose="02000505000000020004" pitchFamily="2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400" dirty="0">
              <a:latin typeface="Sitka Small" panose="02000505000000020004" pitchFamily="2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400" dirty="0">
              <a:latin typeface="Sitka Small" panose="02000505000000020004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49123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F38CB1-C0D4-43D7-BFEE-E5282901DD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F049CAAF-FA51-4B42-80D3-DF3530C5D4B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93917151"/>
              </p:ext>
            </p:extLst>
          </p:nvPr>
        </p:nvGraphicFramePr>
        <p:xfrm>
          <a:off x="609600" y="365125"/>
          <a:ext cx="10849875" cy="6161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85959">
                  <a:extLst>
                    <a:ext uri="{9D8B030D-6E8A-4147-A177-3AD203B41FA5}">
                      <a16:colId xmlns:a16="http://schemas.microsoft.com/office/drawing/2014/main" val="1441632891"/>
                    </a:ext>
                  </a:extLst>
                </a:gridCol>
                <a:gridCol w="1537223">
                  <a:extLst>
                    <a:ext uri="{9D8B030D-6E8A-4147-A177-3AD203B41FA5}">
                      <a16:colId xmlns:a16="http://schemas.microsoft.com/office/drawing/2014/main" val="2822463486"/>
                    </a:ext>
                  </a:extLst>
                </a:gridCol>
                <a:gridCol w="2294081">
                  <a:extLst>
                    <a:ext uri="{9D8B030D-6E8A-4147-A177-3AD203B41FA5}">
                      <a16:colId xmlns:a16="http://schemas.microsoft.com/office/drawing/2014/main" val="3647105463"/>
                    </a:ext>
                  </a:extLst>
                </a:gridCol>
                <a:gridCol w="4832612">
                  <a:extLst>
                    <a:ext uri="{9D8B030D-6E8A-4147-A177-3AD203B41FA5}">
                      <a16:colId xmlns:a16="http://schemas.microsoft.com/office/drawing/2014/main" val="3889065292"/>
                    </a:ext>
                  </a:extLst>
                </a:gridCol>
              </a:tblGrid>
              <a:tr h="484734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 err="1">
                          <a:effectLst/>
                        </a:rPr>
                        <a:t>Nason</a:t>
                      </a:r>
                      <a:r>
                        <a:rPr lang="en-US" sz="1400" b="1" u="none" strike="noStrike" dirty="0">
                          <a:effectLst/>
                        </a:rPr>
                        <a:t> Ridge Community Forest Recreation Planning Timeline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1235595330"/>
                  </a:ext>
                </a:extLst>
              </a:tr>
              <a:tr h="257981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1178949941"/>
                  </a:ext>
                </a:extLst>
              </a:tr>
              <a:tr h="25798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>
                          <a:effectLst/>
                        </a:rPr>
                        <a:t>Topic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>
                          <a:effectLst/>
                        </a:rPr>
                        <a:t>Meeting Type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>
                          <a:effectLst/>
                        </a:rPr>
                        <a:t>Date*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effectLst/>
                        </a:rPr>
                        <a:t>Notes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3785695411"/>
                  </a:ext>
                </a:extLst>
              </a:tr>
              <a:tr h="25798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XC Ski Trail: Grooming and Huts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Subgroup In-Person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December 12th, 2022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3873709777"/>
                  </a:ext>
                </a:extLst>
              </a:tr>
              <a:tr h="25798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Access, Parking, Gates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Subgroup In-Person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January 11th, 2023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Opportunities and challenges; access points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3109776644"/>
                  </a:ext>
                </a:extLst>
              </a:tr>
              <a:tr h="263824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Access, Parking, Gates cont.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Subgroup In-Person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February 15th, 2023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Size, Facilities, Accessibility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3504562704"/>
                  </a:ext>
                </a:extLst>
              </a:tr>
              <a:tr h="484734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Subgroup work review; Leases and Economic Impact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Zoom quarterly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March 8th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Fee system, concessions, hut system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2009888002"/>
                  </a:ext>
                </a:extLst>
              </a:tr>
              <a:tr h="25798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Hunting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Subgroup In-Person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April 12th, 2023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Develop resolution for public comment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1995816229"/>
                  </a:ext>
                </a:extLst>
              </a:tr>
              <a:tr h="25798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Trail Development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Subgroup In-Person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May 16th, 2023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Zones for trail/experience types; initial trail concepts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3276909231"/>
                  </a:ext>
                </a:extLst>
              </a:tr>
              <a:tr h="515964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Trail Development cont.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Subgroup In-Person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June 14th, 2023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Loops/connections, new trail development, road decommissioning, connections with adjacent properties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1292808278"/>
                  </a:ext>
                </a:extLst>
              </a:tr>
              <a:tr h="484734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Subgroup work review; Coulter Block Assessment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Zoom quarterly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July 19th, 2023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Accesibility, signage, Coulter Block Assessment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2246797677"/>
                  </a:ext>
                </a:extLst>
              </a:tr>
              <a:tr h="25798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Coulter Block Assessment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Subgroup In-Person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August 16th, 2023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3469498064"/>
                  </a:ext>
                </a:extLst>
              </a:tr>
              <a:tr h="25798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Draft Plan Review/Input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Zoom quarterly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September 20th, 2023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4057513099"/>
                  </a:ext>
                </a:extLst>
              </a:tr>
              <a:tr h="25798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Design Shirrette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Workshop In-person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October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2810827296"/>
                  </a:ext>
                </a:extLst>
              </a:tr>
              <a:tr h="25798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Public Review and Comment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No meeting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November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2816750421"/>
                  </a:ext>
                </a:extLst>
              </a:tr>
              <a:tr h="484734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Plan Adoption, Stewardship Meeting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Zoom quarterly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December 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3580368812"/>
                  </a:ext>
                </a:extLst>
              </a:tr>
              <a:tr h="257981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2120910844"/>
                  </a:ext>
                </a:extLst>
              </a:tr>
              <a:tr h="257981"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*Dates are approximate. Meetings are generally scheduled for Wednesday evenings, but may be shifted by a day or two to accommodate subgroup members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65191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201176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6BDED5-5CE2-40D1-B79B-6B10CB023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Vision and Goals for Access and Recreation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0F27855-B691-4685-A64B-C7F49FE8E8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1" y="1888195"/>
            <a:ext cx="10813262" cy="4345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3356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444EAD-F736-4C2B-857D-11B47D0B9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604" y="232854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Sitka Small" panose="02000505000000020004" pitchFamily="2" charset="0"/>
              </a:rPr>
              <a:t>Recreation Zoning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EC8961-7ED0-4F4F-B721-F945CB2C08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605" y="1624341"/>
            <a:ext cx="7908984" cy="4885727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latin typeface="Sitka Small" panose="02000505000000020004" pitchFamily="2" charset="0"/>
              </a:rPr>
              <a:t>Based on State Parks Land Classification System</a:t>
            </a:r>
          </a:p>
          <a:p>
            <a:r>
              <a:rPr lang="en-US" dirty="0">
                <a:latin typeface="Sitka Small" panose="02000505000000020004" pitchFamily="2" charset="0"/>
              </a:rPr>
              <a:t>Utilize existing data layers to identify areas that are appropriate for different levels of recreation development/access</a:t>
            </a:r>
          </a:p>
          <a:p>
            <a:r>
              <a:rPr lang="en-US" dirty="0">
                <a:latin typeface="Sitka Small" panose="02000505000000020004" pitchFamily="2" charset="0"/>
              </a:rPr>
              <a:t>‘Resource Recreation’ areas are appropriate for recreation development and will likely be utilized for other management priorities as well</a:t>
            </a:r>
          </a:p>
          <a:p>
            <a:r>
              <a:rPr lang="en-US" dirty="0">
                <a:latin typeface="Sitka Small" panose="02000505000000020004" pitchFamily="2" charset="0"/>
              </a:rPr>
              <a:t>‘Natural Areas’ are dedicated to wildlife habitat and ecological processes- recreation access may be appropriate for things like wildlife viewing and finding  solitude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1814DB-146F-45C1-9CF6-5DDC4EB48F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4876" y="1152795"/>
            <a:ext cx="3433137" cy="516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2689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419AFA-5107-4B79-BDFD-C461897FF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087" y="-158210"/>
            <a:ext cx="10515600" cy="1325563"/>
          </a:xfrm>
        </p:spPr>
        <p:txBody>
          <a:bodyPr/>
          <a:lstStyle/>
          <a:p>
            <a:r>
              <a:rPr lang="en-US" dirty="0"/>
              <a:t>Road Decommissioning Priorities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433DA0-F856-4407-9C22-7F8B21628C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7355" y="974485"/>
            <a:ext cx="10462404" cy="1676699"/>
          </a:xfrm>
        </p:spPr>
        <p:txBody>
          <a:bodyPr>
            <a:normAutofit/>
          </a:bodyPr>
          <a:lstStyle/>
          <a:p>
            <a:r>
              <a:rPr lang="en-US" dirty="0"/>
              <a:t>~5 miles of road decommissioned, 13 culverts removed in 2020</a:t>
            </a:r>
          </a:p>
          <a:p>
            <a:r>
              <a:rPr lang="en-US" dirty="0"/>
              <a:t>Road to trail conversion recommendations as part of recreation planning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5E62CAD-837B-4753-A645-185C01720C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974" y="2001719"/>
            <a:ext cx="6182264" cy="47772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E00427D-092F-4010-9F4E-46FBF95C81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862" b="11277"/>
          <a:stretch/>
        </p:blipFill>
        <p:spPr>
          <a:xfrm>
            <a:off x="902898" y="2351675"/>
            <a:ext cx="4364967" cy="442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3806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EC6A767-4516-4C92-9996-5324934E3B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2762" y="12440"/>
            <a:ext cx="6040199" cy="6845560"/>
          </a:xfrm>
        </p:spPr>
      </p:pic>
    </p:spTree>
    <p:extLst>
      <p:ext uri="{BB962C8B-B14F-4D97-AF65-F5344CB8AC3E}">
        <p14:creationId xmlns:p14="http://schemas.microsoft.com/office/powerpoint/2010/main" val="36282065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1C74B7-8EC4-491F-A2ED-ABF636A3B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034" y="404158"/>
            <a:ext cx="7295555" cy="845389"/>
          </a:xfrm>
        </p:spPr>
        <p:txBody>
          <a:bodyPr>
            <a:normAutofit fontScale="90000"/>
          </a:bodyPr>
          <a:lstStyle/>
          <a:p>
            <a:r>
              <a:rPr lang="en-US" dirty="0"/>
              <a:t>Invasive Species Management</a:t>
            </a:r>
            <a:br>
              <a:rPr lang="en-US" dirty="0"/>
            </a:b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C88142F-9537-4B54-A1D9-83880D52E2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0998" y="2116347"/>
            <a:ext cx="6006596" cy="4641461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743161F-01E6-444D-BFAC-A554CC3FDD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07" y="2116347"/>
            <a:ext cx="6069276" cy="468989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F486838-EBD1-4DAA-AC6E-1358A7A58E9E}"/>
              </a:ext>
            </a:extLst>
          </p:cNvPr>
          <p:cNvSpPr txBox="1"/>
          <p:nvPr/>
        </p:nvSpPr>
        <p:spPr>
          <a:xfrm>
            <a:off x="207034" y="948907"/>
            <a:ext cx="113351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Diffuse knapweed spray along perimeter road, summit road, and decommissioned road segments at high risk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Biocontrol planned for larger infestations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2022 and 2023 applications to treat bi-annual life cycle, funding through Department of Ecology</a:t>
            </a:r>
          </a:p>
        </p:txBody>
      </p:sp>
    </p:spTree>
    <p:extLst>
      <p:ext uri="{BB962C8B-B14F-4D97-AF65-F5344CB8AC3E}">
        <p14:creationId xmlns:p14="http://schemas.microsoft.com/office/powerpoint/2010/main" val="23202745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ECE13B-144D-4CA3-A400-B8EC200E5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7800" y="263525"/>
            <a:ext cx="4826000" cy="662781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Sitka Small" panose="02000505000000020004" pitchFamily="2" charset="0"/>
              </a:rPr>
              <a:t>Timeline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9C8CF16-02BF-4592-902B-E788111ADA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66" y="-848393"/>
            <a:ext cx="5807734" cy="7515893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C869E81-158B-498E-9E64-595C60CA1833}"/>
              </a:ext>
            </a:extLst>
          </p:cNvPr>
          <p:cNvSpPr txBox="1"/>
          <p:nvPr/>
        </p:nvSpPr>
        <p:spPr>
          <a:xfrm>
            <a:off x="6645934" y="1027906"/>
            <a:ext cx="4276066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Sitka Small" panose="02000505000000020004" pitchFamily="2" charset="0"/>
              </a:rPr>
              <a:t>2018 - Save </a:t>
            </a:r>
            <a:r>
              <a:rPr lang="en-US" sz="2400" dirty="0" err="1">
                <a:latin typeface="Sitka Small" panose="02000505000000020004" pitchFamily="2" charset="0"/>
              </a:rPr>
              <a:t>Nason</a:t>
            </a:r>
            <a:r>
              <a:rPr lang="en-US" sz="2400" dirty="0">
                <a:latin typeface="Sitka Small" panose="02000505000000020004" pitchFamily="2" charset="0"/>
              </a:rPr>
              <a:t> Ridge campaign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Sitka Small" panose="02000505000000020004" pitchFamily="2" charset="0"/>
              </a:rPr>
              <a:t>2019 - </a:t>
            </a:r>
            <a:r>
              <a:rPr lang="en-US" sz="2400" dirty="0" err="1">
                <a:latin typeface="Sitka Small" panose="02000505000000020004" pitchFamily="2" charset="0"/>
              </a:rPr>
              <a:t>Nason</a:t>
            </a:r>
            <a:r>
              <a:rPr lang="en-US" sz="2400" dirty="0">
                <a:latin typeface="Sitka Small" panose="02000505000000020004" pitchFamily="2" charset="0"/>
              </a:rPr>
              <a:t> Ridge Advisory Committee develops Community Forest Management Plan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Sitka Small" panose="02000505000000020004" pitchFamily="2" charset="0"/>
              </a:rPr>
              <a:t>2020-2022 – Western Rivers, CDLT, and Chelan County work on grant funding for acquisition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Sitka Small" panose="02000505000000020004" pitchFamily="2" charset="0"/>
              </a:rPr>
              <a:t>2022 – Chelan County acquires the ~4,000 acre Community Forest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32278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6436CE-0D34-43E1-82D3-F4D43E745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15" y="-56132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Sitka Small" panose="02000505000000020004" pitchFamily="2" charset="0"/>
              </a:rPr>
              <a:t>Stewardship Group</a:t>
            </a:r>
          </a:p>
        </p:txBody>
      </p:sp>
      <p:pic>
        <p:nvPicPr>
          <p:cNvPr id="4" name="Content Placeholder 8">
            <a:extLst>
              <a:ext uri="{FF2B5EF4-FFF2-40B4-BE49-F238E27FC236}">
                <a16:creationId xmlns:a16="http://schemas.microsoft.com/office/drawing/2014/main" id="{70FE2312-D617-4730-8180-B6A7A0D8E8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2117" y="273978"/>
            <a:ext cx="5601382" cy="6310043"/>
          </a:xfrm>
          <a:prstGeom prst="rect">
            <a:avLst/>
          </a:prstGeom>
        </p:spPr>
      </p:pic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B5B108BD-D48D-4DE2-A723-B77F8E15DC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33887" y="1016000"/>
            <a:ext cx="4888526" cy="584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198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8B9361-30C6-4AC7-93BC-35A8505F4B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B13D883-45FC-407A-A2D8-9425264E47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000" y="114300"/>
            <a:ext cx="8839200" cy="6629400"/>
          </a:xfrm>
          <a:prstGeom prst="rect">
            <a:avLst/>
          </a:prstGeom>
        </p:spPr>
      </p:pic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62F436C3-AC34-40CE-9B71-C685826436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95602"/>
            <a:ext cx="10515600" cy="435133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817BA-F6BA-404B-B87D-382DD79EA43B}"/>
              </a:ext>
            </a:extLst>
          </p:cNvPr>
          <p:cNvSpPr txBox="1"/>
          <p:nvPr/>
        </p:nvSpPr>
        <p:spPr>
          <a:xfrm>
            <a:off x="2081842" y="816633"/>
            <a:ext cx="637779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Sitka Small" panose="02000505000000020004" pitchFamily="2" charset="0"/>
              </a:rPr>
              <a:t>Community Forest</a:t>
            </a:r>
          </a:p>
          <a:p>
            <a:r>
              <a:rPr lang="en-US" sz="3200" b="1" dirty="0">
                <a:solidFill>
                  <a:schemeClr val="bg1"/>
                </a:solidFill>
                <a:latin typeface="Sitka Small" panose="02000505000000020004" pitchFamily="2" charset="0"/>
              </a:rPr>
              <a:t>Management Goals</a:t>
            </a:r>
          </a:p>
          <a:p>
            <a:endParaRPr lang="en-US" sz="3200" b="1" dirty="0">
              <a:solidFill>
                <a:schemeClr val="bg1"/>
              </a:solidFill>
              <a:latin typeface="Sitka Small" panose="02000505000000020004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Community Benefits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Aquatic Restoration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Road Management/Sediment Reduction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Forest Health/Resiliency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Invasive Species Management</a:t>
            </a:r>
          </a:p>
        </p:txBody>
      </p:sp>
    </p:spTree>
    <p:extLst>
      <p:ext uri="{BB962C8B-B14F-4D97-AF65-F5344CB8AC3E}">
        <p14:creationId xmlns:p14="http://schemas.microsoft.com/office/powerpoint/2010/main" val="38683346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296354-7905-4E8C-A3FF-A29C7B23C6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0600A8-3D68-454A-862B-4DB06B34FC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6103D1-6AE7-4C3A-A200-18C36B6798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24354"/>
            <a:ext cx="10515600" cy="585260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1FEAB57-F0E4-43BF-84E7-31EFD252FD8B}"/>
              </a:ext>
            </a:extLst>
          </p:cNvPr>
          <p:cNvSpPr txBox="1"/>
          <p:nvPr/>
        </p:nvSpPr>
        <p:spPr>
          <a:xfrm>
            <a:off x="6564462" y="4624923"/>
            <a:ext cx="492903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Sitka Small" panose="02000505000000020004" pitchFamily="2" charset="0"/>
              </a:rPr>
              <a:t>Recreation Opportunity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Sitka Small" panose="02000505000000020004" pitchFamily="2" charset="0"/>
              </a:rPr>
              <a:t>Public Access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Sitka Small" panose="02000505000000020004" pitchFamily="2" charset="0"/>
              </a:rPr>
              <a:t>Education</a:t>
            </a:r>
          </a:p>
        </p:txBody>
      </p:sp>
    </p:spTree>
    <p:extLst>
      <p:ext uri="{BB962C8B-B14F-4D97-AF65-F5344CB8AC3E}">
        <p14:creationId xmlns:p14="http://schemas.microsoft.com/office/powerpoint/2010/main" val="38703207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B99EF8-FC26-457B-942E-D793300D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014" y="479425"/>
            <a:ext cx="11671870" cy="1438275"/>
          </a:xfrm>
        </p:spPr>
        <p:txBody>
          <a:bodyPr>
            <a:normAutofit/>
          </a:bodyPr>
          <a:lstStyle/>
          <a:p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Sitka Small" panose="02000505000000020004" pitchFamily="2" charset="0"/>
              </a:rPr>
              <a:t>Nason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Sitka Small" panose="02000505000000020004" pitchFamily="2" charset="0"/>
              </a:rPr>
              <a:t> Ridge Recreation and Access Objectives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EF1A3BA-3FC3-4119-8291-2860F058C0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4014" y="2044700"/>
            <a:ext cx="11671870" cy="394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1689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98602-52D1-4C96-B51C-C614DFE39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7D2ADD0-6F81-4A4E-A4C2-E655C6A33D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9331" y="266700"/>
            <a:ext cx="12223866" cy="659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2508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96889-7CB7-4EF7-A840-27875F2A80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B15B0F1-5087-4BF9-A842-BE6541D0E0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6362" y="685800"/>
            <a:ext cx="11519275" cy="4796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1103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44D13E-3ADC-48AD-950A-827A3056A7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D388252-5662-4ED9-9F93-B3340391CE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8707" y="956470"/>
            <a:ext cx="11856844" cy="381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0163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2740</TotalTime>
  <Words>575</Words>
  <Application>Microsoft Office PowerPoint</Application>
  <PresentationFormat>Widescreen</PresentationFormat>
  <Paragraphs>121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Sitka Small</vt:lpstr>
      <vt:lpstr>Office Theme</vt:lpstr>
      <vt:lpstr>Nason Ridge Community Forest Stewardship Committee  Recreation and Access Planning</vt:lpstr>
      <vt:lpstr>Timeline</vt:lpstr>
      <vt:lpstr>Stewardship Group</vt:lpstr>
      <vt:lpstr>PowerPoint Presentation</vt:lpstr>
      <vt:lpstr>PowerPoint Presentation</vt:lpstr>
      <vt:lpstr>Nason Ridge Recreation and Access Objectives</vt:lpstr>
      <vt:lpstr>PowerPoint Presentation</vt:lpstr>
      <vt:lpstr>PowerPoint Presentation</vt:lpstr>
      <vt:lpstr>PowerPoint Presentation</vt:lpstr>
      <vt:lpstr>PowerPoint Presentation</vt:lpstr>
      <vt:lpstr>Planning Meetings</vt:lpstr>
      <vt:lpstr>Priority Recreation Topics</vt:lpstr>
      <vt:lpstr>PowerPoint Presentation</vt:lpstr>
      <vt:lpstr>Vision and Goals for Access and Recreation</vt:lpstr>
      <vt:lpstr>Recreation Zoning</vt:lpstr>
      <vt:lpstr>Road Decommissioning Priorities</vt:lpstr>
      <vt:lpstr>PowerPoint Presentation</vt:lpstr>
      <vt:lpstr>Invasive Species Management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Nason Ridge Community Forest</dc:title>
  <dc:creator>Erin McKay</dc:creator>
  <cp:lastModifiedBy>Erin McKay</cp:lastModifiedBy>
  <cp:revision>47</cp:revision>
  <dcterms:created xsi:type="dcterms:W3CDTF">2022-04-13T22:19:14Z</dcterms:created>
  <dcterms:modified xsi:type="dcterms:W3CDTF">2023-05-08T22:43:15Z</dcterms:modified>
</cp:coreProperties>
</file>