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5"/>
  </p:notesMasterIdLst>
  <p:handoutMasterIdLst>
    <p:handoutMasterId r:id="rId56"/>
  </p:handoutMasterIdLst>
  <p:sldIdLst>
    <p:sldId id="256" r:id="rId2"/>
    <p:sldId id="370" r:id="rId3"/>
    <p:sldId id="371" r:id="rId4"/>
    <p:sldId id="425" r:id="rId5"/>
    <p:sldId id="372" r:id="rId6"/>
    <p:sldId id="351" r:id="rId7"/>
    <p:sldId id="363" r:id="rId8"/>
    <p:sldId id="390" r:id="rId9"/>
    <p:sldId id="356" r:id="rId10"/>
    <p:sldId id="386" r:id="rId11"/>
    <p:sldId id="387" r:id="rId12"/>
    <p:sldId id="388" r:id="rId13"/>
    <p:sldId id="357" r:id="rId14"/>
    <p:sldId id="385" r:id="rId15"/>
    <p:sldId id="361" r:id="rId16"/>
    <p:sldId id="426" r:id="rId17"/>
    <p:sldId id="427" r:id="rId18"/>
    <p:sldId id="428" r:id="rId19"/>
    <p:sldId id="429" r:id="rId20"/>
    <p:sldId id="430" r:id="rId21"/>
    <p:sldId id="431" r:id="rId22"/>
    <p:sldId id="432" r:id="rId23"/>
    <p:sldId id="433" r:id="rId24"/>
    <p:sldId id="434" r:id="rId25"/>
    <p:sldId id="435" r:id="rId26"/>
    <p:sldId id="436" r:id="rId27"/>
    <p:sldId id="437" r:id="rId28"/>
    <p:sldId id="438" r:id="rId29"/>
    <p:sldId id="439" r:id="rId30"/>
    <p:sldId id="440" r:id="rId31"/>
    <p:sldId id="441" r:id="rId32"/>
    <p:sldId id="442" r:id="rId33"/>
    <p:sldId id="443" r:id="rId34"/>
    <p:sldId id="444" r:id="rId35"/>
    <p:sldId id="445" r:id="rId36"/>
    <p:sldId id="446" r:id="rId37"/>
    <p:sldId id="447" r:id="rId38"/>
    <p:sldId id="448" r:id="rId39"/>
    <p:sldId id="449" r:id="rId40"/>
    <p:sldId id="450" r:id="rId41"/>
    <p:sldId id="451" r:id="rId42"/>
    <p:sldId id="452" r:id="rId43"/>
    <p:sldId id="453" r:id="rId44"/>
    <p:sldId id="454" r:id="rId45"/>
    <p:sldId id="415" r:id="rId46"/>
    <p:sldId id="349" r:id="rId47"/>
    <p:sldId id="458" r:id="rId48"/>
    <p:sldId id="456" r:id="rId49"/>
    <p:sldId id="455" r:id="rId50"/>
    <p:sldId id="457" r:id="rId51"/>
    <p:sldId id="367" r:id="rId52"/>
    <p:sldId id="417" r:id="rId53"/>
    <p:sldId id="424" r:id="rId54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660066"/>
    <a:srgbClr val="FFFF99"/>
    <a:srgbClr val="FF9900"/>
    <a:srgbClr val="0066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136" autoAdjust="0"/>
    <p:restoredTop sz="94660"/>
  </p:normalViewPr>
  <p:slideViewPr>
    <p:cSldViewPr>
      <p:cViewPr varScale="1">
        <p:scale>
          <a:sx n="84" d="100"/>
          <a:sy n="84" d="100"/>
        </p:scale>
        <p:origin x="1002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fld id="{1D11039D-F9A8-443D-BD5D-65ED88B19010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675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fld id="{778BE581-399B-464F-8A35-C46DE07BDE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20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0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fld id="{1C7E8A60-9727-466C-928C-7651FA9F5DBE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3" rIns="91427" bIns="4571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16426"/>
            <a:ext cx="5607050" cy="4183063"/>
          </a:xfrm>
          <a:prstGeom prst="rect">
            <a:avLst/>
          </a:prstGeom>
        </p:spPr>
        <p:txBody>
          <a:bodyPr vert="horz" lIns="91427" tIns="45713" rIns="91427" bIns="4571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675"/>
            <a:ext cx="3038475" cy="465138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fld id="{58ED7831-2C02-4D8B-884C-5E41C7B4E0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87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D7831-2C02-4D8B-884C-5E41C7B4E0F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18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5" name="Group 8"/>
          <p:cNvGrpSpPr>
            <a:grpSpLocks/>
          </p:cNvGrpSpPr>
          <p:nvPr userDrawn="1"/>
        </p:nvGrpSpPr>
        <p:grpSpPr bwMode="auto">
          <a:xfrm>
            <a:off x="7493000" y="2992438"/>
            <a:ext cx="1152525" cy="18843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 userDrawn="1"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" name="Oval 10"/>
            <p:cNvSpPr>
              <a:spLocks noChangeArrowheads="1"/>
            </p:cNvSpPr>
            <p:nvPr userDrawn="1"/>
          </p:nvSpPr>
          <p:spPr bwMode="auto">
            <a:xfrm>
              <a:off x="4883" y="1885"/>
              <a:ext cx="128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" name="Oval 11"/>
            <p:cNvSpPr>
              <a:spLocks noChangeArrowheads="1"/>
            </p:cNvSpPr>
            <p:nvPr userDrawn="1"/>
          </p:nvSpPr>
          <p:spPr bwMode="auto">
            <a:xfrm>
              <a:off x="5062" y="1885"/>
              <a:ext cx="129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" name="Oval 12"/>
            <p:cNvSpPr>
              <a:spLocks noChangeArrowheads="1"/>
            </p:cNvSpPr>
            <p:nvPr userDrawn="1"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" name="Oval 13"/>
            <p:cNvSpPr>
              <a:spLocks noChangeArrowheads="1"/>
            </p:cNvSpPr>
            <p:nvPr userDrawn="1"/>
          </p:nvSpPr>
          <p:spPr bwMode="auto">
            <a:xfrm>
              <a:off x="4883" y="2064"/>
              <a:ext cx="128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" name="Oval 14"/>
            <p:cNvSpPr>
              <a:spLocks noChangeArrowheads="1"/>
            </p:cNvSpPr>
            <p:nvPr userDrawn="1"/>
          </p:nvSpPr>
          <p:spPr bwMode="auto">
            <a:xfrm>
              <a:off x="5062" y="2064"/>
              <a:ext cx="129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2" name="Oval 15"/>
            <p:cNvSpPr>
              <a:spLocks noChangeArrowheads="1"/>
            </p:cNvSpPr>
            <p:nvPr userDrawn="1"/>
          </p:nvSpPr>
          <p:spPr bwMode="auto">
            <a:xfrm>
              <a:off x="5240" y="2064"/>
              <a:ext cx="128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" name="Oval 16"/>
            <p:cNvSpPr>
              <a:spLocks noChangeArrowheads="1"/>
            </p:cNvSpPr>
            <p:nvPr userDrawn="1"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4" name="Oval 17"/>
            <p:cNvSpPr>
              <a:spLocks noChangeArrowheads="1"/>
            </p:cNvSpPr>
            <p:nvPr userDrawn="1"/>
          </p:nvSpPr>
          <p:spPr bwMode="auto">
            <a:xfrm>
              <a:off x="4883" y="2243"/>
              <a:ext cx="128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5" name="Oval 18"/>
            <p:cNvSpPr>
              <a:spLocks noChangeArrowheads="1"/>
            </p:cNvSpPr>
            <p:nvPr userDrawn="1"/>
          </p:nvSpPr>
          <p:spPr bwMode="auto">
            <a:xfrm>
              <a:off x="5062" y="2243"/>
              <a:ext cx="129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6" name="Oval 19"/>
            <p:cNvSpPr>
              <a:spLocks noChangeArrowheads="1"/>
            </p:cNvSpPr>
            <p:nvPr userDrawn="1"/>
          </p:nvSpPr>
          <p:spPr bwMode="auto">
            <a:xfrm>
              <a:off x="5240" y="2243"/>
              <a:ext cx="128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7" name="Oval 20"/>
            <p:cNvSpPr>
              <a:spLocks noChangeArrowheads="1"/>
            </p:cNvSpPr>
            <p:nvPr userDrawn="1"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8" name="Oval 21"/>
            <p:cNvSpPr>
              <a:spLocks noChangeArrowheads="1"/>
            </p:cNvSpPr>
            <p:nvPr userDrawn="1"/>
          </p:nvSpPr>
          <p:spPr bwMode="auto">
            <a:xfrm>
              <a:off x="4704" y="2421"/>
              <a:ext cx="127" cy="12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9" name="Oval 22"/>
            <p:cNvSpPr>
              <a:spLocks noChangeArrowheads="1"/>
            </p:cNvSpPr>
            <p:nvPr userDrawn="1"/>
          </p:nvSpPr>
          <p:spPr bwMode="auto">
            <a:xfrm>
              <a:off x="4883" y="2421"/>
              <a:ext cx="128" cy="12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0" name="Oval 23"/>
            <p:cNvSpPr>
              <a:spLocks noChangeArrowheads="1"/>
            </p:cNvSpPr>
            <p:nvPr userDrawn="1"/>
          </p:nvSpPr>
          <p:spPr bwMode="auto">
            <a:xfrm>
              <a:off x="5062" y="2421"/>
              <a:ext cx="129" cy="12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1" name="Oval 24"/>
            <p:cNvSpPr>
              <a:spLocks noChangeArrowheads="1"/>
            </p:cNvSpPr>
            <p:nvPr userDrawn="1"/>
          </p:nvSpPr>
          <p:spPr bwMode="auto">
            <a:xfrm>
              <a:off x="5240" y="2421"/>
              <a:ext cx="128" cy="12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2" name="Oval 25"/>
            <p:cNvSpPr>
              <a:spLocks noChangeArrowheads="1"/>
            </p:cNvSpPr>
            <p:nvPr userDrawn="1"/>
          </p:nvSpPr>
          <p:spPr bwMode="auto">
            <a:xfrm>
              <a:off x="4704" y="2599"/>
              <a:ext cx="127" cy="12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3" name="Oval 26"/>
            <p:cNvSpPr>
              <a:spLocks noChangeArrowheads="1"/>
            </p:cNvSpPr>
            <p:nvPr userDrawn="1"/>
          </p:nvSpPr>
          <p:spPr bwMode="auto">
            <a:xfrm>
              <a:off x="4883" y="2599"/>
              <a:ext cx="128" cy="12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4" name="Oval 27"/>
            <p:cNvSpPr>
              <a:spLocks noChangeArrowheads="1"/>
            </p:cNvSpPr>
            <p:nvPr userDrawn="1"/>
          </p:nvSpPr>
          <p:spPr bwMode="auto">
            <a:xfrm>
              <a:off x="5062" y="2599"/>
              <a:ext cx="129" cy="12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5" name="Oval 28"/>
            <p:cNvSpPr>
              <a:spLocks noChangeArrowheads="1"/>
            </p:cNvSpPr>
            <p:nvPr userDrawn="1"/>
          </p:nvSpPr>
          <p:spPr bwMode="auto">
            <a:xfrm>
              <a:off x="5240" y="2599"/>
              <a:ext cx="128" cy="12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6" name="Oval 29"/>
            <p:cNvSpPr>
              <a:spLocks noChangeArrowheads="1"/>
            </p:cNvSpPr>
            <p:nvPr userDrawn="1"/>
          </p:nvSpPr>
          <p:spPr bwMode="auto">
            <a:xfrm>
              <a:off x="5420" y="2599"/>
              <a:ext cx="127" cy="12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7" name="Oval 30"/>
            <p:cNvSpPr>
              <a:spLocks noChangeArrowheads="1"/>
            </p:cNvSpPr>
            <p:nvPr userDrawn="1"/>
          </p:nvSpPr>
          <p:spPr bwMode="auto">
            <a:xfrm>
              <a:off x="4704" y="2780"/>
              <a:ext cx="127" cy="12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8" name="Oval 31"/>
            <p:cNvSpPr>
              <a:spLocks noChangeArrowheads="1"/>
            </p:cNvSpPr>
            <p:nvPr userDrawn="1"/>
          </p:nvSpPr>
          <p:spPr bwMode="auto">
            <a:xfrm>
              <a:off x="4883" y="2780"/>
              <a:ext cx="128" cy="12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9" name="Oval 32"/>
            <p:cNvSpPr>
              <a:spLocks noChangeArrowheads="1"/>
            </p:cNvSpPr>
            <p:nvPr userDrawn="1"/>
          </p:nvSpPr>
          <p:spPr bwMode="auto">
            <a:xfrm>
              <a:off x="5062" y="2780"/>
              <a:ext cx="129" cy="12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0" name="Oval 33"/>
            <p:cNvSpPr>
              <a:spLocks noChangeArrowheads="1"/>
            </p:cNvSpPr>
            <p:nvPr userDrawn="1"/>
          </p:nvSpPr>
          <p:spPr bwMode="auto">
            <a:xfrm>
              <a:off x="5240" y="2780"/>
              <a:ext cx="128" cy="12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1" name="Oval 34"/>
            <p:cNvSpPr>
              <a:spLocks noChangeArrowheads="1"/>
            </p:cNvSpPr>
            <p:nvPr userDrawn="1"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2" name="Oval 35"/>
            <p:cNvSpPr>
              <a:spLocks noChangeArrowheads="1"/>
            </p:cNvSpPr>
            <p:nvPr userDrawn="1"/>
          </p:nvSpPr>
          <p:spPr bwMode="auto">
            <a:xfrm>
              <a:off x="4883" y="2958"/>
              <a:ext cx="128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3" name="Oval 36"/>
            <p:cNvSpPr>
              <a:spLocks noChangeArrowheads="1"/>
            </p:cNvSpPr>
            <p:nvPr userDrawn="1"/>
          </p:nvSpPr>
          <p:spPr bwMode="auto">
            <a:xfrm>
              <a:off x="5062" y="2958"/>
              <a:ext cx="129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4" name="Oval 37"/>
            <p:cNvSpPr>
              <a:spLocks noChangeArrowheads="1"/>
            </p:cNvSpPr>
            <p:nvPr userDrawn="1"/>
          </p:nvSpPr>
          <p:spPr bwMode="auto">
            <a:xfrm>
              <a:off x="5240" y="2958"/>
              <a:ext cx="128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5" name="Oval 38"/>
            <p:cNvSpPr>
              <a:spLocks noChangeArrowheads="1"/>
            </p:cNvSpPr>
            <p:nvPr userDrawn="1"/>
          </p:nvSpPr>
          <p:spPr bwMode="auto">
            <a:xfrm>
              <a:off x="4883" y="3137"/>
              <a:ext cx="128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6" name="Oval 39"/>
            <p:cNvSpPr>
              <a:spLocks noChangeArrowheads="1"/>
            </p:cNvSpPr>
            <p:nvPr userDrawn="1"/>
          </p:nvSpPr>
          <p:spPr bwMode="auto">
            <a:xfrm>
              <a:off x="5240" y="3137"/>
              <a:ext cx="128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38" name="Picture 41" descr="CCSWD drop with Clackamas SWCD below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7600" y="609600"/>
            <a:ext cx="1125538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9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 anchor="ctr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Good Dirt! Clean Water!</a:t>
            </a:r>
            <a:endParaRPr lang="en-US" altLang="en-US" dirty="0">
              <a:solidFill>
                <a:schemeClr val="accent1"/>
              </a:solidFill>
            </a:endParaRPr>
          </a:p>
        </p:txBody>
      </p:sp>
      <p:sp>
        <p:nvSpPr>
          <p:cNvPr id="41" name="Rectangle 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6A0153DD-9BF2-41CE-BAC7-5CE7A20CBC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 anchor="ctr"/>
          <a:lstStyle>
            <a:lvl1pPr>
              <a:defRPr sz="400"/>
            </a:lvl1pPr>
          </a:lstStyle>
          <a:p>
            <a:pPr>
              <a:defRPr/>
            </a:pPr>
            <a:r>
              <a:rPr lang="en-US" altLang="en-US" sz="1200"/>
              <a:t>Good Dirt! Clean Water!</a:t>
            </a:r>
            <a:endParaRPr lang="en-US" altLang="en-US" sz="12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 anchor="ctr"/>
          <a:lstStyle>
            <a:lvl1pPr>
              <a:defRPr sz="400"/>
            </a:lvl1pPr>
          </a:lstStyle>
          <a:p>
            <a:pPr>
              <a:defRPr/>
            </a:pPr>
            <a:r>
              <a:rPr lang="en-US" altLang="en-US" sz="1200"/>
              <a:t>Good Dirt! Clean Water!</a:t>
            </a:r>
            <a:endParaRPr lang="en-US" altLang="en-US" sz="12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 anchor="ctr"/>
          <a:lstStyle>
            <a:lvl1pPr>
              <a:defRPr sz="1200"/>
            </a:lvl1pPr>
          </a:lstStyle>
          <a:p>
            <a:pPr>
              <a:defRPr/>
            </a:pPr>
            <a:r>
              <a:rPr lang="en-US" altLang="en-US"/>
              <a:t>Good Dirt! Clean Water!</a:t>
            </a:r>
            <a:endParaRPr lang="en-US" alt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altLang="en-US"/>
              <a:t>Good Dirt! Clean Water!</a:t>
            </a:r>
            <a:endParaRPr lang="en-US" alt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altLang="en-US"/>
              <a:t>Good Dirt! Clean Water!</a:t>
            </a:r>
            <a:endParaRPr lang="en-US" alt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5" name="Picture 47" descr="CCSWD drop with Clackamas SWCD below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8475" y="152400"/>
            <a:ext cx="7127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altLang="en-US"/>
              <a:t>Good Dirt! Clean Water!</a:t>
            </a:r>
            <a:endParaRPr lang="en-US" alt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420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420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altLang="en-US"/>
              <a:t>Good Dirt! Clean Water!</a:t>
            </a:r>
            <a:endParaRPr lang="en-US" alt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467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52600"/>
            <a:ext cx="8229600" cy="4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8400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400" b="1">
                <a:solidFill>
                  <a:schemeClr val="tx2"/>
                </a:solidFill>
                <a:latin typeface="Arial Black" pitchFamily="34" charset="0"/>
              </a:defRPr>
            </a:lvl1pPr>
          </a:lstStyle>
          <a:p>
            <a:pPr>
              <a:defRPr/>
            </a:pPr>
            <a:r>
              <a:rPr lang="en-US" altLang="en-US" sz="1200"/>
              <a:t>Good Dirt! Clean Water!</a:t>
            </a:r>
            <a:endParaRPr lang="en-US" altLang="en-US" sz="1200" dirty="0">
              <a:solidFill>
                <a:schemeClr val="accent1"/>
              </a:solidFill>
            </a:endParaRPr>
          </a:p>
        </p:txBody>
      </p:sp>
      <p:pic>
        <p:nvPicPr>
          <p:cNvPr id="1030" name="Picture 47" descr="CCSWD drop with Clackamas SWCD below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8475" y="152400"/>
            <a:ext cx="7969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accent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accent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accent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accent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accent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accent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accent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1598613" indent="-315913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055813" indent="-315913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513013" indent="-315913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2970213" indent="-315913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427413" indent="-315913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eaglecreekfriends.org/projects-activities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1"/>
            <a:ext cx="7391400" cy="1447800"/>
          </a:xfrm>
          <a:solidFill>
            <a:schemeClr val="accent3"/>
          </a:solidFill>
        </p:spPr>
        <p:txBody>
          <a:bodyPr/>
          <a:lstStyle/>
          <a:p>
            <a:pPr algn="ctr"/>
            <a:r>
              <a:rPr lang="en-US" sz="4000" i="1" cap="small" dirty="0"/>
              <a:t>Eagle Creek Community Forest</a:t>
            </a:r>
            <a:endParaRPr lang="en-US" sz="4000" cap="smal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1200" i="1" dirty="0">
                <a:solidFill>
                  <a:srgbClr val="391601"/>
                </a:solidFill>
                <a:latin typeface="Georgia" pitchFamily="18" charset="0"/>
              </a:rPr>
              <a:t>Good Dirt!</a:t>
            </a:r>
            <a:r>
              <a:rPr lang="en-US" altLang="en-US" sz="12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altLang="en-US" sz="1200" i="1" dirty="0">
                <a:solidFill>
                  <a:srgbClr val="3452A6"/>
                </a:solidFill>
                <a:latin typeface="Georgia" pitchFamily="18" charset="0"/>
              </a:rPr>
              <a:t>Clean Water!</a:t>
            </a:r>
          </a:p>
        </p:txBody>
      </p:sp>
      <p:pic>
        <p:nvPicPr>
          <p:cNvPr id="9" name="Picture 8" descr="Aerial view of a forest&#10;&#10;Description automatically generated">
            <a:extLst>
              <a:ext uri="{FF2B5EF4-FFF2-40B4-BE49-F238E27FC236}">
                <a16:creationId xmlns:a16="http://schemas.microsoft.com/office/drawing/2014/main" id="{67721578-F0C8-F0B6-3E8E-3C8882CDED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85" y="1752600"/>
            <a:ext cx="7783830" cy="437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22055C-2539-45E9-9B48-6711D2677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ECCF Management Plan 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45F1D9D0-23CC-4615-A923-A1869F835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67600" y="1828800"/>
            <a:ext cx="1676400" cy="441960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70 acres 22%</a:t>
            </a:r>
          </a:p>
        </p:txBody>
      </p:sp>
      <p:sp>
        <p:nvSpPr>
          <p:cNvPr id="11" name="Subtitle 9">
            <a:extLst>
              <a:ext uri="{FF2B5EF4-FFF2-40B4-BE49-F238E27FC236}">
                <a16:creationId xmlns:a16="http://schemas.microsoft.com/office/drawing/2014/main" id="{D1BCF8F7-F8AF-4BA0-B058-A6A9D7D9257A}"/>
              </a:ext>
            </a:extLst>
          </p:cNvPr>
          <p:cNvSpPr txBox="1">
            <a:spLocks/>
          </p:cNvSpPr>
          <p:nvPr/>
        </p:nvSpPr>
        <p:spPr bwMode="auto">
          <a:xfrm>
            <a:off x="457200" y="914400"/>
            <a:ext cx="4038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sz="2800" b="1" kern="0" dirty="0"/>
              <a:t>Late-successional Forest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C8FECF-23A5-4B9A-9053-28ADE261AD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>
              <a:defRPr/>
            </a:pPr>
            <a:r>
              <a:rPr lang="en-US" altLang="en-US" sz="1200" i="1" dirty="0">
                <a:solidFill>
                  <a:srgbClr val="391601"/>
                </a:solidFill>
                <a:latin typeface="Georgia" pitchFamily="18" charset="0"/>
              </a:rPr>
              <a:t>Good Dirt!</a:t>
            </a:r>
            <a:r>
              <a:rPr lang="en-US" altLang="en-US" sz="12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altLang="en-US" sz="1200" i="1" dirty="0">
                <a:solidFill>
                  <a:srgbClr val="3452A6"/>
                </a:solidFill>
                <a:latin typeface="Georgia" pitchFamily="18" charset="0"/>
              </a:rPr>
              <a:t>Clean Water!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81522B-BBAC-4E5D-945F-3113BCCA3E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8800"/>
            <a:ext cx="7467600" cy="444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64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22055C-2539-45E9-9B48-6711D2677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ECCF Management Plan 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45F1D9D0-23CC-4615-A923-A1869F835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67600" y="1828800"/>
            <a:ext cx="1676400" cy="441960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12 acres 4%</a:t>
            </a:r>
          </a:p>
        </p:txBody>
      </p:sp>
      <p:sp>
        <p:nvSpPr>
          <p:cNvPr id="11" name="Subtitle 9">
            <a:extLst>
              <a:ext uri="{FF2B5EF4-FFF2-40B4-BE49-F238E27FC236}">
                <a16:creationId xmlns:a16="http://schemas.microsoft.com/office/drawing/2014/main" id="{D1BCF8F7-F8AF-4BA0-B058-A6A9D7D9257A}"/>
              </a:ext>
            </a:extLst>
          </p:cNvPr>
          <p:cNvSpPr txBox="1">
            <a:spLocks/>
          </p:cNvSpPr>
          <p:nvPr/>
        </p:nvSpPr>
        <p:spPr bwMode="auto">
          <a:xfrm>
            <a:off x="457200" y="914400"/>
            <a:ext cx="4038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sz="2800" b="1" kern="0" dirty="0"/>
              <a:t>Steep-slope Habitat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C8FECF-23A5-4B9A-9053-28ADE261AD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>
              <a:defRPr/>
            </a:pPr>
            <a:r>
              <a:rPr lang="en-US" altLang="en-US" sz="1200" i="1" dirty="0">
                <a:solidFill>
                  <a:srgbClr val="391601"/>
                </a:solidFill>
                <a:latin typeface="Georgia" pitchFamily="18" charset="0"/>
              </a:rPr>
              <a:t>Good Dirt!</a:t>
            </a:r>
            <a:r>
              <a:rPr lang="en-US" altLang="en-US" sz="12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altLang="en-US" sz="1200" i="1" dirty="0">
                <a:solidFill>
                  <a:srgbClr val="3452A6"/>
                </a:solidFill>
                <a:latin typeface="Georgia" pitchFamily="18" charset="0"/>
              </a:rPr>
              <a:t>Clean Water!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E7CD4C-AD07-41A5-B9C1-464A0DC8CD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87974"/>
            <a:ext cx="7467600" cy="449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88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22055C-2539-45E9-9B48-6711D2677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ECCF Management Plan 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45F1D9D0-23CC-4615-A923-A1869F835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67600" y="1828800"/>
            <a:ext cx="1676400" cy="441960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12 acres 4%</a:t>
            </a:r>
          </a:p>
        </p:txBody>
      </p:sp>
      <p:sp>
        <p:nvSpPr>
          <p:cNvPr id="11" name="Subtitle 9">
            <a:extLst>
              <a:ext uri="{FF2B5EF4-FFF2-40B4-BE49-F238E27FC236}">
                <a16:creationId xmlns:a16="http://schemas.microsoft.com/office/drawing/2014/main" id="{D1BCF8F7-F8AF-4BA0-B058-A6A9D7D9257A}"/>
              </a:ext>
            </a:extLst>
          </p:cNvPr>
          <p:cNvSpPr txBox="1">
            <a:spLocks/>
          </p:cNvSpPr>
          <p:nvPr/>
        </p:nvSpPr>
        <p:spPr bwMode="auto">
          <a:xfrm>
            <a:off x="457200" y="914400"/>
            <a:ext cx="62484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sz="2800" b="1" kern="0" dirty="0"/>
              <a:t>Aesthetic buffer on George Road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C8FECF-23A5-4B9A-9053-28ADE261AD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>
              <a:defRPr/>
            </a:pPr>
            <a:r>
              <a:rPr lang="en-US" altLang="en-US" sz="1200" i="1" dirty="0">
                <a:solidFill>
                  <a:srgbClr val="391601"/>
                </a:solidFill>
                <a:latin typeface="Georgia" pitchFamily="18" charset="0"/>
              </a:rPr>
              <a:t>Good Dirt!</a:t>
            </a:r>
            <a:r>
              <a:rPr lang="en-US" altLang="en-US" sz="12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altLang="en-US" sz="1200" i="1" dirty="0">
                <a:solidFill>
                  <a:srgbClr val="3452A6"/>
                </a:solidFill>
                <a:latin typeface="Georgia" pitchFamily="18" charset="0"/>
              </a:rPr>
              <a:t>Clean Water!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4E9D39-139C-43E4-B6DF-663490963C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44984"/>
            <a:ext cx="7543800" cy="452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17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22055C-2539-45E9-9B48-6711D2677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ECCF Management Plan 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45F1D9D0-23CC-4615-A923-A1869F835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39000" y="1827129"/>
            <a:ext cx="1905000" cy="4421271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221 acres</a:t>
            </a:r>
          </a:p>
          <a:p>
            <a:pPr marL="0" indent="0">
              <a:buNone/>
            </a:pPr>
            <a:r>
              <a:rPr lang="en-US" dirty="0"/>
              <a:t>69%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Subtitle 9">
            <a:extLst>
              <a:ext uri="{FF2B5EF4-FFF2-40B4-BE49-F238E27FC236}">
                <a16:creationId xmlns:a16="http://schemas.microsoft.com/office/drawing/2014/main" id="{D1BCF8F7-F8AF-4BA0-B058-A6A9D7D9257A}"/>
              </a:ext>
            </a:extLst>
          </p:cNvPr>
          <p:cNvSpPr txBox="1">
            <a:spLocks/>
          </p:cNvSpPr>
          <p:nvPr/>
        </p:nvSpPr>
        <p:spPr bwMode="auto">
          <a:xfrm>
            <a:off x="457200" y="685800"/>
            <a:ext cx="4876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sz="2800" b="1" kern="0" dirty="0"/>
              <a:t>Active management area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C8FECF-23A5-4B9A-9053-28ADE261AD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>
              <a:defRPr/>
            </a:pPr>
            <a:r>
              <a:rPr lang="en-US" altLang="en-US" sz="1200" i="1" dirty="0">
                <a:solidFill>
                  <a:srgbClr val="391601"/>
                </a:solidFill>
                <a:latin typeface="Georgia" pitchFamily="18" charset="0"/>
              </a:rPr>
              <a:t>Good Dirt!</a:t>
            </a:r>
            <a:r>
              <a:rPr lang="en-US" altLang="en-US" sz="12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altLang="en-US" sz="1200" i="1" dirty="0">
                <a:solidFill>
                  <a:srgbClr val="3452A6"/>
                </a:solidFill>
                <a:latin typeface="Georgia" pitchFamily="18" charset="0"/>
              </a:rPr>
              <a:t>Clean Water!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764F69-42A4-45BE-91D1-4F748E78BF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7129"/>
            <a:ext cx="7239000" cy="434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21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22055C-2539-45E9-9B48-6711D2677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ECCF Management Plan 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45F1D9D0-23CC-4615-A923-A1869F835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8686800" cy="449580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Even-aged </a:t>
            </a:r>
          </a:p>
          <a:p>
            <a:pPr lvl="1"/>
            <a:r>
              <a:rPr lang="en-US" dirty="0"/>
              <a:t>150 acres </a:t>
            </a:r>
          </a:p>
          <a:p>
            <a:pPr lvl="1"/>
            <a:r>
              <a:rPr lang="en-US" dirty="0"/>
              <a:t>Small scale regeneration harvests 2 to 10 acres </a:t>
            </a:r>
          </a:p>
          <a:p>
            <a:pPr lvl="1"/>
            <a:r>
              <a:rPr lang="en-US" dirty="0"/>
              <a:t>70-year target rotation age</a:t>
            </a:r>
          </a:p>
          <a:p>
            <a:r>
              <a:rPr lang="en-US" dirty="0"/>
              <a:t>Uneven-aged</a:t>
            </a:r>
          </a:p>
          <a:p>
            <a:pPr lvl="1"/>
            <a:r>
              <a:rPr lang="en-US" dirty="0"/>
              <a:t>72 acres </a:t>
            </a:r>
          </a:p>
          <a:p>
            <a:pPr lvl="1"/>
            <a:r>
              <a:rPr lang="en-US" dirty="0"/>
              <a:t>Partial cutting to stimulate natural regeneration</a:t>
            </a:r>
          </a:p>
          <a:p>
            <a:pPr lvl="1"/>
            <a:r>
              <a:rPr lang="en-US" dirty="0"/>
              <a:t>Establish at least 3 different age classes</a:t>
            </a:r>
          </a:p>
          <a:p>
            <a:r>
              <a:rPr lang="en-US" dirty="0"/>
              <a:t>Creates a mosaic imitating natural disturbance </a:t>
            </a:r>
          </a:p>
        </p:txBody>
      </p:sp>
      <p:sp>
        <p:nvSpPr>
          <p:cNvPr id="11" name="Subtitle 9">
            <a:extLst>
              <a:ext uri="{FF2B5EF4-FFF2-40B4-BE49-F238E27FC236}">
                <a16:creationId xmlns:a16="http://schemas.microsoft.com/office/drawing/2014/main" id="{D1BCF8F7-F8AF-4BA0-B058-A6A9D7D9257A}"/>
              </a:ext>
            </a:extLst>
          </p:cNvPr>
          <p:cNvSpPr txBox="1">
            <a:spLocks/>
          </p:cNvSpPr>
          <p:nvPr/>
        </p:nvSpPr>
        <p:spPr bwMode="auto">
          <a:xfrm>
            <a:off x="457200" y="891229"/>
            <a:ext cx="4876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sz="2800" b="1" kern="0" dirty="0"/>
              <a:t>Active management area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C8FECF-23A5-4B9A-9053-28ADE261AD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>
              <a:defRPr/>
            </a:pPr>
            <a:r>
              <a:rPr lang="en-US" altLang="en-US" sz="1200" i="1" dirty="0">
                <a:solidFill>
                  <a:srgbClr val="391601"/>
                </a:solidFill>
                <a:latin typeface="Georgia" pitchFamily="18" charset="0"/>
              </a:rPr>
              <a:t>Good Dirt!</a:t>
            </a:r>
            <a:r>
              <a:rPr lang="en-US" altLang="en-US" sz="12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altLang="en-US" sz="1200" i="1" dirty="0">
                <a:solidFill>
                  <a:srgbClr val="3452A6"/>
                </a:solidFill>
                <a:latin typeface="Georgia" pitchFamily="18" charset="0"/>
              </a:rPr>
              <a:t>Clean Water!</a:t>
            </a:r>
          </a:p>
        </p:txBody>
      </p:sp>
    </p:spTree>
    <p:extLst>
      <p:ext uri="{BB962C8B-B14F-4D97-AF65-F5344CB8AC3E}">
        <p14:creationId xmlns:p14="http://schemas.microsoft.com/office/powerpoint/2010/main" val="3967826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22055C-2539-45E9-9B48-6711D2677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ECCF Management Plan 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2CA56B4-A17A-428B-B5D9-B776FAFE1C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2942" y="2921213"/>
            <a:ext cx="6916115" cy="2638793"/>
          </a:xfrm>
        </p:spPr>
      </p:pic>
      <p:sp>
        <p:nvSpPr>
          <p:cNvPr id="11" name="Subtitle 9">
            <a:extLst>
              <a:ext uri="{FF2B5EF4-FFF2-40B4-BE49-F238E27FC236}">
                <a16:creationId xmlns:a16="http://schemas.microsoft.com/office/drawing/2014/main" id="{D1BCF8F7-F8AF-4BA0-B058-A6A9D7D9257A}"/>
              </a:ext>
            </a:extLst>
          </p:cNvPr>
          <p:cNvSpPr txBox="1">
            <a:spLocks/>
          </p:cNvSpPr>
          <p:nvPr/>
        </p:nvSpPr>
        <p:spPr bwMode="auto">
          <a:xfrm>
            <a:off x="457200" y="1699419"/>
            <a:ext cx="4876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sz="2800" b="1" kern="0" dirty="0"/>
              <a:t>Adaptive Management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C8FECF-23A5-4B9A-9053-28ADE261AD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>
              <a:defRPr/>
            </a:pPr>
            <a:r>
              <a:rPr lang="en-US" altLang="en-US" sz="1200" i="1" dirty="0">
                <a:solidFill>
                  <a:srgbClr val="391601"/>
                </a:solidFill>
                <a:latin typeface="Georgia" pitchFamily="18" charset="0"/>
              </a:rPr>
              <a:t>Good Dirt!</a:t>
            </a:r>
            <a:r>
              <a:rPr lang="en-US" altLang="en-US" sz="12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altLang="en-US" sz="1200" i="1" dirty="0">
                <a:solidFill>
                  <a:srgbClr val="3452A6"/>
                </a:solidFill>
                <a:latin typeface="Georgia" pitchFamily="18" charset="0"/>
              </a:rPr>
              <a:t>Clean Water!</a:t>
            </a:r>
          </a:p>
        </p:txBody>
      </p:sp>
    </p:spTree>
    <p:extLst>
      <p:ext uri="{BB962C8B-B14F-4D97-AF65-F5344CB8AC3E}">
        <p14:creationId xmlns:p14="http://schemas.microsoft.com/office/powerpoint/2010/main" val="4005599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34C21B-81D3-470F-B319-5DFD9A888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Management Activities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7647D75-3EF1-4ED8-B75A-5DF098873C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C8FECF-23A5-4B9A-9053-28ADE261AD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39160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Good Dirt! 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Clean Water!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8A96B1C-0259-4939-A788-DAAEC0AE4C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10" y="1613841"/>
            <a:ext cx="8946780" cy="5213399"/>
          </a:xfrm>
        </p:spPr>
      </p:pic>
    </p:spTree>
    <p:extLst>
      <p:ext uri="{BB962C8B-B14F-4D97-AF65-F5344CB8AC3E}">
        <p14:creationId xmlns:p14="http://schemas.microsoft.com/office/powerpoint/2010/main" val="4183186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8D57E0C-2306-4615-9BD6-3A6259D0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anchor="t"/>
          <a:lstStyle/>
          <a:p>
            <a:r>
              <a:rPr lang="en-US" dirty="0"/>
              <a:t>Management Activities</a:t>
            </a: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August 2019 Road Brushing and Mowing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000" b="0" dirty="0">
                <a:solidFill>
                  <a:schemeClr val="tx1"/>
                </a:solidFill>
              </a:rPr>
              <a:t>2.4 Miles</a:t>
            </a:r>
            <a:endParaRPr lang="en-US" sz="2000" b="0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2DE7EAC9-CF16-437A-802E-637C218A4B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856" y="1705020"/>
            <a:ext cx="9160856" cy="515298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F537A-9C8E-4498-AC5D-BBF394A43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9160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Good Dirt!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452A6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Clean Water!</a:t>
            </a:r>
          </a:p>
        </p:txBody>
      </p:sp>
    </p:spTree>
    <p:extLst>
      <p:ext uri="{BB962C8B-B14F-4D97-AF65-F5344CB8AC3E}">
        <p14:creationId xmlns:p14="http://schemas.microsoft.com/office/powerpoint/2010/main" val="2877398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8D57E0C-2306-4615-9BD6-3A6259D0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anchor="t"/>
          <a:lstStyle/>
          <a:p>
            <a:r>
              <a:rPr lang="en-US" dirty="0"/>
              <a:t>Management Activities</a:t>
            </a: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August 2019 Road Brushing and Mowing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F537A-9C8E-4498-AC5D-BBF394A43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9160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Good Dirt! Clean Water!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EF804CA-DB05-4FFE-962E-C8A81A7B08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5260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87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8D57E0C-2306-4615-9BD6-3A6259D0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anchor="t"/>
          <a:lstStyle/>
          <a:p>
            <a:r>
              <a:rPr lang="en-US" dirty="0"/>
              <a:t>Management Activities</a:t>
            </a: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August 2019 Spur Clearing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F537A-9C8E-4498-AC5D-BBF394A43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9160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Good Dirt! Clean Water!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053598-B6C0-4F76-B4EC-5F5BF03556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Content Placeholder 13" descr="Map&#10;&#10;Description automatically generated">
            <a:extLst>
              <a:ext uri="{FF2B5EF4-FFF2-40B4-BE49-F238E27FC236}">
                <a16:creationId xmlns:a16="http://schemas.microsoft.com/office/drawing/2014/main" id="{1333974A-4740-4198-A50A-D094F742AE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00" y="1569089"/>
            <a:ext cx="8763000" cy="5136511"/>
          </a:xfrm>
        </p:spPr>
      </p:pic>
    </p:spTree>
    <p:extLst>
      <p:ext uri="{BB962C8B-B14F-4D97-AF65-F5344CB8AC3E}">
        <p14:creationId xmlns:p14="http://schemas.microsoft.com/office/powerpoint/2010/main" val="4058209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22055C-2539-45E9-9B48-6711D2677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The Path to Owning a Community Forest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45F1D9D0-23CC-4615-A923-A1869F835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61319"/>
            <a:ext cx="6629400" cy="121920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US" dirty="0"/>
              <a:t>ECCF Purchase Timeline</a:t>
            </a:r>
          </a:p>
        </p:txBody>
      </p:sp>
      <p:sp>
        <p:nvSpPr>
          <p:cNvPr id="11" name="Subtitle 9">
            <a:extLst>
              <a:ext uri="{FF2B5EF4-FFF2-40B4-BE49-F238E27FC236}">
                <a16:creationId xmlns:a16="http://schemas.microsoft.com/office/drawing/2014/main" id="{D1BCF8F7-F8AF-4BA0-B058-A6A9D7D9257A}"/>
              </a:ext>
            </a:extLst>
          </p:cNvPr>
          <p:cNvSpPr txBox="1">
            <a:spLocks/>
          </p:cNvSpPr>
          <p:nvPr/>
        </p:nvSpPr>
        <p:spPr bwMode="auto">
          <a:xfrm>
            <a:off x="685800" y="2175270"/>
            <a:ext cx="8382000" cy="430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R="0" algn="l" rtl="0"/>
            <a:r>
              <a:rPr lang="en-US" sz="1800" b="1" i="0" u="none" strike="noStrike" baseline="0" dirty="0">
                <a:latin typeface="+mj-lt"/>
              </a:rPr>
              <a:t>December 2017</a:t>
            </a: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>
                <a:solidFill>
                  <a:srgbClr val="0070C0"/>
                </a:solidFill>
                <a:latin typeface="+mj-lt"/>
              </a:rPr>
              <a:t>18</a:t>
            </a:r>
            <a:r>
              <a:rPr lang="en-US" sz="1800" b="1" i="0" u="none" strike="noStrike" baseline="30000" dirty="0">
                <a:solidFill>
                  <a:srgbClr val="0070C0"/>
                </a:solidFill>
                <a:latin typeface="+mj-lt"/>
              </a:rPr>
              <a:t>th</a:t>
            </a:r>
            <a:r>
              <a:rPr lang="en-US" sz="1800" b="1" i="0" u="none" strike="noStrike" baseline="0" dirty="0">
                <a:solidFill>
                  <a:srgbClr val="0070C0"/>
                </a:solidFill>
                <a:latin typeface="+mj-lt"/>
              </a:rPr>
              <a:t>:</a:t>
            </a:r>
            <a:r>
              <a:rPr lang="en-US" sz="1800" b="0" i="0" u="none" strike="noStrike" baseline="0" dirty="0">
                <a:latin typeface="+mj-lt"/>
              </a:rPr>
              <a:t>  CSWCD and Clackamas River Basin Council discuss Eagle Creek forest property for sale by Weyerhaeuser</a:t>
            </a:r>
          </a:p>
          <a:p>
            <a:pPr marR="0" algn="l" rtl="0"/>
            <a:endParaRPr lang="en-US" sz="1800" b="0" i="0" u="none" strike="noStrike" baseline="0" dirty="0">
              <a:latin typeface="+mj-lt"/>
            </a:endParaRPr>
          </a:p>
          <a:p>
            <a:pPr marR="0" algn="l" rtl="0"/>
            <a:r>
              <a:rPr lang="en-US" sz="1800" b="1" i="0" u="none" strike="noStrike" baseline="0" dirty="0">
                <a:latin typeface="+mj-lt"/>
              </a:rPr>
              <a:t>January 2018</a:t>
            </a: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>
                <a:solidFill>
                  <a:srgbClr val="0070C0"/>
                </a:solidFill>
                <a:latin typeface="+mj-lt"/>
              </a:rPr>
              <a:t>5</a:t>
            </a:r>
            <a:r>
              <a:rPr lang="en-US" sz="1800" b="1" i="0" u="none" strike="noStrike" baseline="30000" dirty="0">
                <a:solidFill>
                  <a:srgbClr val="0070C0"/>
                </a:solidFill>
                <a:latin typeface="+mj-lt"/>
              </a:rPr>
              <a:t>th</a:t>
            </a:r>
            <a:r>
              <a:rPr lang="en-US" sz="1800" b="1" i="0" u="none" strike="noStrike" baseline="0" dirty="0">
                <a:solidFill>
                  <a:srgbClr val="0070C0"/>
                </a:solidFill>
                <a:latin typeface="+mj-lt"/>
              </a:rPr>
              <a:t>:</a:t>
            </a:r>
            <a:r>
              <a:rPr lang="en-US" sz="1800" b="0" i="0" u="none" strike="noStrike" baseline="0" dirty="0">
                <a:latin typeface="+mj-lt"/>
              </a:rPr>
              <a:t>  Dave Bugni reaches out to small group about Weyerhaeuser property to set up a meeting at Eagle Fern Park</a:t>
            </a: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>
                <a:solidFill>
                  <a:srgbClr val="0070C0"/>
                </a:solidFill>
                <a:latin typeface="+mj-lt"/>
              </a:rPr>
              <a:t>16</a:t>
            </a:r>
            <a:r>
              <a:rPr lang="en-US" sz="1800" b="1" i="0" u="none" strike="noStrike" baseline="30000" dirty="0">
                <a:solidFill>
                  <a:srgbClr val="0070C0"/>
                </a:solidFill>
                <a:latin typeface="+mj-lt"/>
              </a:rPr>
              <a:t>th</a:t>
            </a:r>
            <a:r>
              <a:rPr lang="en-US" sz="1800" b="1" i="0" u="none" strike="noStrike" baseline="0" dirty="0">
                <a:solidFill>
                  <a:srgbClr val="0070C0"/>
                </a:solidFill>
                <a:latin typeface="+mj-lt"/>
              </a:rPr>
              <a:t>:</a:t>
            </a:r>
            <a:r>
              <a:rPr lang="en-US" sz="1800" b="0" i="0" u="none" strike="noStrike" baseline="0" dirty="0">
                <a:latin typeface="+mj-lt"/>
              </a:rPr>
              <a:t>  CSWCD Working Lands Committee meeting to discuss Eagle Creek property and potential project followed by CSWCD Board Meeting where a handout describing the property was provided to the board</a:t>
            </a: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>
                <a:solidFill>
                  <a:srgbClr val="0070C0"/>
                </a:solidFill>
                <a:latin typeface="+mj-lt"/>
              </a:rPr>
              <a:t>25</a:t>
            </a:r>
            <a:r>
              <a:rPr lang="en-US" sz="1800" b="1" i="0" u="none" strike="noStrike" baseline="30000" dirty="0">
                <a:solidFill>
                  <a:srgbClr val="0070C0"/>
                </a:solidFill>
                <a:latin typeface="+mj-lt"/>
              </a:rPr>
              <a:t>th</a:t>
            </a:r>
            <a:r>
              <a:rPr lang="en-US" sz="1800" b="1" i="0" u="none" strike="noStrike" baseline="0" dirty="0">
                <a:solidFill>
                  <a:srgbClr val="0070C0"/>
                </a:solidFill>
                <a:latin typeface="+mj-lt"/>
              </a:rPr>
              <a:t>:</a:t>
            </a:r>
            <a:r>
              <a:rPr lang="en-US" sz="1800" b="0" i="0" u="none" strike="noStrike" baseline="0" dirty="0">
                <a:latin typeface="+mj-lt"/>
              </a:rPr>
              <a:t>  Meeting at Eagle Fern Park with CSWCD, CRBC, Dave Bugni, Clackamas County Parks, BLM to discuss goals for purchase of the 317.7 acres and larger goal of a management plan for the larger 1,375-acre area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C8FECF-23A5-4B9A-9053-28ADE261AD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>
              <a:defRPr/>
            </a:pPr>
            <a:r>
              <a:rPr lang="en-US" altLang="en-US" sz="1200" i="1" dirty="0">
                <a:solidFill>
                  <a:srgbClr val="391601"/>
                </a:solidFill>
                <a:latin typeface="Georgia" pitchFamily="18" charset="0"/>
              </a:rPr>
              <a:t>Good Dirt!</a:t>
            </a:r>
            <a:r>
              <a:rPr lang="en-US" altLang="en-US" sz="12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altLang="en-US" sz="1200" i="1" dirty="0">
                <a:solidFill>
                  <a:srgbClr val="3452A6"/>
                </a:solidFill>
                <a:latin typeface="Georgia" pitchFamily="18" charset="0"/>
              </a:rPr>
              <a:t>Clean Water!</a:t>
            </a:r>
          </a:p>
        </p:txBody>
      </p:sp>
    </p:spTree>
    <p:extLst>
      <p:ext uri="{BB962C8B-B14F-4D97-AF65-F5344CB8AC3E}">
        <p14:creationId xmlns:p14="http://schemas.microsoft.com/office/powerpoint/2010/main" val="1690998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8D57E0C-2306-4615-9BD6-3A6259D0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anchor="t"/>
          <a:lstStyle/>
          <a:p>
            <a:r>
              <a:rPr lang="en-US" dirty="0"/>
              <a:t>Management Activities</a:t>
            </a: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August 2019 Spur Clearing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000" b="0" dirty="0">
                <a:solidFill>
                  <a:schemeClr val="tx1"/>
                </a:solidFill>
              </a:rPr>
              <a:t>0.6 Miles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F537A-9C8E-4498-AC5D-BBF394A43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9160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Good Dirt! Clean Water!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0753D83D-298F-49D4-93A9-814D41ACBA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10791"/>
            <a:ext cx="6613321" cy="5047209"/>
          </a:xfrm>
          <a:prstGeom prst="rect">
            <a:avLst/>
          </a:prstGeom>
        </p:spPr>
      </p:pic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B8674474-99BA-49EA-903A-EE452D471F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810791"/>
            <a:ext cx="4572000" cy="504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50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8D57E0C-2306-4615-9BD6-3A6259D0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anchor="t"/>
          <a:lstStyle/>
          <a:p>
            <a:r>
              <a:rPr lang="en-US" dirty="0"/>
              <a:t>Management Activities</a:t>
            </a: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August 2019 Spur Clearing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F537A-9C8E-4498-AC5D-BBF394A43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9160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Good Dirt! Clean Water!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12A9E-47C9-445D-8367-465A802E38A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31CFFA39-B8B3-4F97-B59C-DD3D797567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9" y="1752600"/>
            <a:ext cx="9141911" cy="514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05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8D57E0C-2306-4615-9BD6-3A6259D0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anchor="t"/>
          <a:lstStyle/>
          <a:p>
            <a:r>
              <a:rPr lang="en-US" dirty="0"/>
              <a:t>Management Activities</a:t>
            </a: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August 2019 Road Brushing and Mowing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F537A-9C8E-4498-AC5D-BBF394A43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9160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Good Dirt!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452A6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Clean Water!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053598-B6C0-4F76-B4EC-5F5BF03556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Total Cost</a:t>
            </a:r>
          </a:p>
          <a:p>
            <a:pPr lvl="1"/>
            <a:r>
              <a:rPr lang="en-US" dirty="0"/>
              <a:t>$7,104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D32E9-8D7C-4E69-8DCF-0D679D1385D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1.8 miles mowed</a:t>
            </a:r>
          </a:p>
          <a:p>
            <a:pPr lvl="1"/>
            <a:r>
              <a:rPr lang="en-US" dirty="0"/>
              <a:t>4 hours</a:t>
            </a:r>
          </a:p>
          <a:p>
            <a:pPr lvl="1"/>
            <a:r>
              <a:rPr lang="en-US" dirty="0"/>
              <a:t>$710 </a:t>
            </a:r>
          </a:p>
          <a:p>
            <a:r>
              <a:rPr lang="en-US" dirty="0"/>
              <a:t>2.4 miles brushed</a:t>
            </a:r>
          </a:p>
          <a:p>
            <a:pPr lvl="1"/>
            <a:r>
              <a:rPr lang="en-US" dirty="0"/>
              <a:t>87 hours </a:t>
            </a:r>
          </a:p>
          <a:p>
            <a:pPr lvl="1"/>
            <a:r>
              <a:rPr lang="en-US" dirty="0"/>
              <a:t>$4,874</a:t>
            </a:r>
          </a:p>
          <a:p>
            <a:r>
              <a:rPr lang="en-US" dirty="0"/>
              <a:t>0.6 miles masticated</a:t>
            </a:r>
          </a:p>
          <a:p>
            <a:pPr lvl="1"/>
            <a:r>
              <a:rPr lang="en-US" dirty="0"/>
              <a:t>5.5 hours</a:t>
            </a:r>
          </a:p>
          <a:p>
            <a:pPr lvl="1"/>
            <a:r>
              <a:rPr lang="en-US" dirty="0"/>
              <a:t>$1,520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255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8D57E0C-2306-4615-9BD6-3A6259D0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anchor="t"/>
          <a:lstStyle/>
          <a:p>
            <a:r>
              <a:rPr lang="en-US" dirty="0"/>
              <a:t>Management Activities</a:t>
            </a: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October 2019 Weed Treatment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F537A-9C8E-4498-AC5D-BBF394A43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9160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Good Dirt!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452A6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Clean Water!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153ECB8-B245-491F-96D3-B0CA8D426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0116" y="1752600"/>
            <a:ext cx="3124341" cy="4411663"/>
          </a:xfrm>
        </p:spPr>
        <p:txBody>
          <a:bodyPr/>
          <a:lstStyle/>
          <a:p>
            <a:r>
              <a:rPr lang="en-US" dirty="0"/>
              <a:t>2.4 miles of roadbed treated</a:t>
            </a:r>
          </a:p>
          <a:p>
            <a:r>
              <a:rPr lang="en-US" dirty="0"/>
              <a:t>18 acres spot sprayed</a:t>
            </a:r>
          </a:p>
          <a:p>
            <a:r>
              <a:rPr lang="en-US" dirty="0"/>
              <a:t>Total Cost </a:t>
            </a:r>
          </a:p>
          <a:p>
            <a:pPr lvl="1"/>
            <a:r>
              <a:rPr lang="en-US" dirty="0"/>
              <a:t>$3,455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49392A5E-87C0-428E-BEA5-EB92FF6819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543" y="1752599"/>
            <a:ext cx="5780574" cy="441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47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8D57E0C-2306-4615-9BD6-3A6259D0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anchor="t"/>
          <a:lstStyle/>
          <a:p>
            <a:r>
              <a:rPr lang="en-US" dirty="0"/>
              <a:t>Management Activities</a:t>
            </a: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November 2019 Slash Treatment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F537A-9C8E-4498-AC5D-BBF394A43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9160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Good Dirt! Clean Water!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C85E7E-1ECB-4642-B2D5-81D500EC87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B6FF8F42-4A9A-4FA7-A546-B8B08F4A5E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991" y="1711530"/>
            <a:ext cx="9150991" cy="514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80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8D57E0C-2306-4615-9BD6-3A6259D0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anchor="t"/>
          <a:lstStyle/>
          <a:p>
            <a:r>
              <a:rPr lang="en-US" dirty="0"/>
              <a:t>Management Activities</a:t>
            </a: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November 2019 Slash Treatment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F537A-9C8E-4498-AC5D-BBF394A43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9160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Good Dirt! Clean Water!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C85E7E-1ECB-4642-B2D5-81D500EC87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07CE4D01-79E4-46FF-8527-81B83D3350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5461"/>
            <a:ext cx="914400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19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8D57E0C-2306-4615-9BD6-3A6259D0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anchor="t"/>
          <a:lstStyle/>
          <a:p>
            <a:r>
              <a:rPr lang="en-US" dirty="0"/>
              <a:t>Management Activities</a:t>
            </a: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November 2019 Slash Treatment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000" b="0" dirty="0">
                <a:solidFill>
                  <a:schemeClr val="tx1"/>
                </a:solidFill>
              </a:rPr>
              <a:t>56 hours $2,280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F537A-9C8E-4498-AC5D-BBF394A43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9160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Good Dirt! Clean Water!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C85E7E-1ECB-4642-B2D5-81D500EC87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1AB74786-6628-4E11-BDE3-EDC743D124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5461"/>
            <a:ext cx="9144000" cy="514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59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8D57E0C-2306-4615-9BD6-3A6259D0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anchor="t"/>
          <a:lstStyle/>
          <a:p>
            <a:r>
              <a:rPr lang="en-US" dirty="0"/>
              <a:t>Management Activities</a:t>
            </a: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Annual Roadside Weed and Roadbed Treatments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000" b="0" dirty="0">
                <a:solidFill>
                  <a:schemeClr val="tx1"/>
                </a:solidFill>
              </a:rPr>
              <a:t>2.4 miles</a:t>
            </a:r>
            <a:r>
              <a:rPr lang="en-US" sz="2000" dirty="0">
                <a:solidFill>
                  <a:schemeClr val="tx1"/>
                </a:solidFill>
              </a:rPr>
              <a:t>	  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F537A-9C8E-4498-AC5D-BBF394A43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9160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Good Dirt!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452A6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Clean Water!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C85E7E-1ECB-4642-B2D5-81D500EC87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34A6059-7E0F-4E57-8F95-80E85794CA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EA34F3-297D-44FB-B758-B15526C81E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610637"/>
            <a:ext cx="8382000" cy="4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92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8D57E0C-2306-4615-9BD6-3A6259D0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anchor="t"/>
          <a:lstStyle/>
          <a:p>
            <a:r>
              <a:rPr lang="en-US" dirty="0"/>
              <a:t>Management Activities</a:t>
            </a: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May 2021 Stand 3 Bigleaf maple Suppression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F537A-9C8E-4498-AC5D-BBF394A43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9160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Good Dirt!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452A6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Clean Water!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C85E7E-1ECB-4642-B2D5-81D500EC87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10 acres treated</a:t>
            </a:r>
          </a:p>
          <a:p>
            <a:pPr lvl="1"/>
            <a:r>
              <a:rPr lang="en-US" dirty="0"/>
              <a:t>22 hours</a:t>
            </a:r>
          </a:p>
          <a:p>
            <a:pPr lvl="1"/>
            <a:r>
              <a:rPr lang="en-US" dirty="0"/>
              <a:t>$1,235</a:t>
            </a:r>
          </a:p>
          <a:p>
            <a:r>
              <a:rPr lang="en-US" dirty="0"/>
              <a:t>Suter Creek conifer planting release </a:t>
            </a:r>
          </a:p>
          <a:p>
            <a:pPr lvl="1"/>
            <a:r>
              <a:rPr lang="en-US" dirty="0"/>
              <a:t>10 hours </a:t>
            </a:r>
          </a:p>
          <a:p>
            <a:pPr lvl="1"/>
            <a:r>
              <a:rPr lang="en-US" dirty="0"/>
              <a:t> $405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B1108C2-E22C-4EC6-9670-CC80A0C3D1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030" y="1752600"/>
            <a:ext cx="3470940" cy="4411663"/>
          </a:xfrm>
        </p:spPr>
      </p:pic>
    </p:spTree>
    <p:extLst>
      <p:ext uri="{BB962C8B-B14F-4D97-AF65-F5344CB8AC3E}">
        <p14:creationId xmlns:p14="http://schemas.microsoft.com/office/powerpoint/2010/main" val="3335096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8D57E0C-2306-4615-9BD6-3A6259D0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anchor="t"/>
          <a:lstStyle/>
          <a:p>
            <a:r>
              <a:rPr lang="en-US" dirty="0"/>
              <a:t>Management Activities</a:t>
            </a: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December 2021 Stand 11 and Stand 4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Fuels Treatment	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F537A-9C8E-4498-AC5D-BBF394A43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9160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Good Dirt!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452A6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Clean Water!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C85E7E-1ECB-4642-B2D5-81D500EC8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1600" y="1752600"/>
            <a:ext cx="3505200" cy="44116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8 acres treated</a:t>
            </a:r>
          </a:p>
          <a:p>
            <a:pPr lvl="1"/>
            <a:r>
              <a:rPr lang="en-US" dirty="0"/>
              <a:t>64 hours</a:t>
            </a:r>
          </a:p>
          <a:p>
            <a:pPr lvl="1"/>
            <a:r>
              <a:rPr lang="en-US" dirty="0"/>
              <a:t>$2,880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A57765-2A73-41F5-AF79-55F58094BD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85" y="1824831"/>
            <a:ext cx="4021498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98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22055C-2539-45E9-9B48-6711D2677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The Path to Owning a Community Forest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45F1D9D0-23CC-4615-A923-A1869F835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61319"/>
            <a:ext cx="6629400" cy="121920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US" dirty="0"/>
              <a:t>ECCF Purchase Timeline (continued)</a:t>
            </a:r>
          </a:p>
        </p:txBody>
      </p:sp>
      <p:sp>
        <p:nvSpPr>
          <p:cNvPr id="11" name="Subtitle 9">
            <a:extLst>
              <a:ext uri="{FF2B5EF4-FFF2-40B4-BE49-F238E27FC236}">
                <a16:creationId xmlns:a16="http://schemas.microsoft.com/office/drawing/2014/main" id="{D1BCF8F7-F8AF-4BA0-B058-A6A9D7D9257A}"/>
              </a:ext>
            </a:extLst>
          </p:cNvPr>
          <p:cNvSpPr txBox="1">
            <a:spLocks/>
          </p:cNvSpPr>
          <p:nvPr/>
        </p:nvSpPr>
        <p:spPr bwMode="auto">
          <a:xfrm>
            <a:off x="685800" y="2175270"/>
            <a:ext cx="8382000" cy="4454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R="0" algn="l" rtl="0"/>
            <a:r>
              <a:rPr lang="en-US" sz="1800" b="1" i="0" u="none" strike="noStrike" baseline="0" dirty="0">
                <a:latin typeface="+mj-lt"/>
              </a:rPr>
              <a:t>February 2018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70C0"/>
                </a:solidFill>
                <a:latin typeface="+mj-lt"/>
              </a:rPr>
              <a:t>21</a:t>
            </a:r>
            <a:r>
              <a:rPr lang="en-US" sz="1800" b="1" baseline="30000" dirty="0">
                <a:solidFill>
                  <a:srgbClr val="0070C0"/>
                </a:solidFill>
                <a:latin typeface="+mj-lt"/>
              </a:rPr>
              <a:t>st</a:t>
            </a:r>
            <a:r>
              <a:rPr lang="en-US" sz="1800" b="1" dirty="0">
                <a:solidFill>
                  <a:srgbClr val="0070C0"/>
                </a:solidFill>
                <a:latin typeface="+mj-lt"/>
              </a:rPr>
              <a:t>:</a:t>
            </a:r>
            <a:r>
              <a:rPr lang="en-US" sz="1800" dirty="0">
                <a:latin typeface="+mj-lt"/>
              </a:rPr>
              <a:t>  </a:t>
            </a:r>
            <a:r>
              <a:rPr lang="en-US" sz="1800" b="0" i="0" u="none" strike="noStrike" baseline="0" dirty="0">
                <a:latin typeface="+mj-lt"/>
              </a:rPr>
              <a:t>Tour of Weyerhaeuser property and greater contiguous BLM, PGE, and Clackamas County properties</a:t>
            </a:r>
            <a:endParaRPr lang="en-US" sz="1800" dirty="0">
              <a:latin typeface="+mj-lt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>
                <a:solidFill>
                  <a:srgbClr val="0070C0"/>
                </a:solidFill>
                <a:latin typeface="+mj-lt"/>
              </a:rPr>
              <a:t>27</a:t>
            </a:r>
            <a:r>
              <a:rPr lang="en-US" sz="1800" b="1" i="0" u="none" strike="noStrike" baseline="30000" dirty="0">
                <a:solidFill>
                  <a:srgbClr val="0070C0"/>
                </a:solidFill>
                <a:latin typeface="+mj-lt"/>
              </a:rPr>
              <a:t>th</a:t>
            </a:r>
            <a:r>
              <a:rPr lang="en-US" sz="1800" b="1" i="0" u="none" strike="noStrike" baseline="0" dirty="0">
                <a:solidFill>
                  <a:srgbClr val="0070C0"/>
                </a:solidFill>
                <a:latin typeface="+mj-lt"/>
              </a:rPr>
              <a:t>:</a:t>
            </a:r>
            <a:r>
              <a:rPr lang="en-US" sz="1800" b="0" i="0" u="none" strike="noStrike" baseline="0" dirty="0">
                <a:latin typeface="+mj-lt"/>
              </a:rPr>
              <a:t>  After discussion of the Weyerhaeuser property and greater contiguous forest property, board authorizes the General Manager to seek loan funding not to exceed $1.3 million and take on short-term debt for the purpose of purchasing the Eagle Creek property</a:t>
            </a:r>
            <a:r>
              <a:rPr lang="en-US" sz="1800" dirty="0">
                <a:latin typeface="+mj-lt"/>
              </a:rPr>
              <a:t>.  </a:t>
            </a:r>
            <a:r>
              <a:rPr lang="en-US" sz="1800" b="0" i="0" u="none" strike="noStrike" baseline="0" dirty="0">
                <a:latin typeface="+mj-lt"/>
              </a:rPr>
              <a:t>District PGE and TPL plan and negotiate purchase of land from Weyerhaeuser TPL to conduct due diligence and purchase property.  TPL would assist District in submitting a grant proposal to USFS for a Community Forest Grant to help offset purchase price</a:t>
            </a: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endParaRPr lang="en-US" sz="1800" dirty="0">
              <a:latin typeface="+mj-lt"/>
            </a:endParaRPr>
          </a:p>
          <a:p>
            <a:pPr marR="0" algn="l" rtl="0"/>
            <a:r>
              <a:rPr lang="en-US" sz="1800" b="1" i="0" u="none" strike="noStrike" baseline="0" dirty="0">
                <a:latin typeface="+mj-lt"/>
              </a:rPr>
              <a:t>June 2018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70C0"/>
                </a:solidFill>
                <a:latin typeface="+mj-lt"/>
              </a:rPr>
              <a:t>29th:</a:t>
            </a:r>
            <a:r>
              <a:rPr lang="en-US" sz="1800" dirty="0">
                <a:latin typeface="+mj-lt"/>
              </a:rPr>
              <a:t>  </a:t>
            </a:r>
            <a:r>
              <a:rPr lang="en-US" sz="1800" b="0" i="0" u="none" strike="noStrike" baseline="0" dirty="0">
                <a:latin typeface="+mj-lt"/>
              </a:rPr>
              <a:t>Submitted application for USFS Community Forest Program Grant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0" i="0" u="none" strike="noStrike" baseline="0" dirty="0">
              <a:latin typeface="+mj-lt"/>
            </a:endParaRPr>
          </a:p>
          <a:p>
            <a:pPr marR="0" algn="l" rtl="0"/>
            <a:r>
              <a:rPr lang="en-US" sz="1800" b="1" dirty="0">
                <a:latin typeface="+mj-lt"/>
              </a:rPr>
              <a:t>September</a:t>
            </a:r>
            <a:r>
              <a:rPr lang="en-US" sz="1800" b="1" i="0" u="none" strike="noStrike" baseline="0" dirty="0">
                <a:latin typeface="+mj-lt"/>
              </a:rPr>
              <a:t> 2018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70C0"/>
                </a:solidFill>
                <a:latin typeface="+mj-lt"/>
              </a:rPr>
              <a:t>18th:</a:t>
            </a:r>
            <a:r>
              <a:rPr lang="en-US" sz="1800" dirty="0">
                <a:latin typeface="+mj-lt"/>
              </a:rPr>
              <a:t>  </a:t>
            </a:r>
            <a:r>
              <a:rPr lang="en-US" sz="1800" b="0" i="0" u="none" strike="noStrike" baseline="0" dirty="0">
                <a:latin typeface="+mj-lt"/>
              </a:rPr>
              <a:t>Awarded USFS Community Forest Program Grant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C8FECF-23A5-4B9A-9053-28ADE261AD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>
              <a:defRPr/>
            </a:pPr>
            <a:r>
              <a:rPr lang="en-US" altLang="en-US" sz="1200" i="1" dirty="0">
                <a:solidFill>
                  <a:srgbClr val="391601"/>
                </a:solidFill>
                <a:latin typeface="Georgia" pitchFamily="18" charset="0"/>
              </a:rPr>
              <a:t>Good Dirt!</a:t>
            </a:r>
            <a:r>
              <a:rPr lang="en-US" altLang="en-US" sz="12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altLang="en-US" sz="1200" i="1" dirty="0">
                <a:solidFill>
                  <a:srgbClr val="3452A6"/>
                </a:solidFill>
                <a:latin typeface="Georgia" pitchFamily="18" charset="0"/>
              </a:rPr>
              <a:t>Clean Water!</a:t>
            </a:r>
          </a:p>
        </p:txBody>
      </p:sp>
    </p:spTree>
    <p:extLst>
      <p:ext uri="{BB962C8B-B14F-4D97-AF65-F5344CB8AC3E}">
        <p14:creationId xmlns:p14="http://schemas.microsoft.com/office/powerpoint/2010/main" val="31922199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8D57E0C-2306-4615-9BD6-3A6259D0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anchor="t"/>
          <a:lstStyle/>
          <a:p>
            <a:r>
              <a:rPr lang="en-US" dirty="0"/>
              <a:t>Management Activities</a:t>
            </a: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December 2021 Stand 11 and Stand 4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Fuels Treatment	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F537A-9C8E-4498-AC5D-BBF394A43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9160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Good Dirt!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452A6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Clean Water!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13A045-394B-49F2-9774-AC6D0CEEE7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676400"/>
            <a:ext cx="8305800" cy="467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76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8D57E0C-2306-4615-9BD6-3A6259D0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anchor="t"/>
          <a:lstStyle/>
          <a:p>
            <a:r>
              <a:rPr lang="en-US" dirty="0"/>
              <a:t>Management Activities</a:t>
            </a: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December 2021 Stand 11 and Stand 4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Fuels Treatment	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F537A-9C8E-4498-AC5D-BBF394A43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9160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Good Dirt!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452A6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Clean Water!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CBF405-541F-43E1-8153-615A8597F2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550" y="1676400"/>
            <a:ext cx="8368900" cy="470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20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8D57E0C-2306-4615-9BD6-3A6259D0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anchor="t"/>
          <a:lstStyle/>
          <a:p>
            <a:r>
              <a:rPr lang="en-US" dirty="0"/>
              <a:t>Management Activities</a:t>
            </a: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December 2021 Stand 11 and Stand 4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Fuels Treatment	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F537A-9C8E-4498-AC5D-BBF394A43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9160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Good Dirt!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452A6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Clean Water!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422766-1CC4-4485-B4B6-9AA26978AD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676400"/>
            <a:ext cx="8382000" cy="4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0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8D57E0C-2306-4615-9BD6-3A6259D0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anchor="t"/>
          <a:lstStyle/>
          <a:p>
            <a:r>
              <a:rPr lang="en-US" dirty="0"/>
              <a:t>Management Activities</a:t>
            </a: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December 2021 Stand 11 and Stand 4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Fuels Treatment	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F537A-9C8E-4498-AC5D-BBF394A43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9160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Good Dirt!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452A6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Clean Water!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A766C4-11F2-484E-9328-903B73F79A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" y="1676400"/>
            <a:ext cx="8343900" cy="469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7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8D57E0C-2306-4615-9BD6-3A6259D0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anchor="t"/>
          <a:lstStyle/>
          <a:p>
            <a:r>
              <a:rPr lang="en-US" dirty="0"/>
              <a:t>Management Activities</a:t>
            </a: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January 2022 Stand 3 YST and Release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000" b="0" dirty="0">
                <a:solidFill>
                  <a:schemeClr val="tx1"/>
                </a:solidFill>
              </a:rPr>
              <a:t>48 acres </a:t>
            </a:r>
            <a:r>
              <a:rPr lang="en-US" sz="2000" dirty="0">
                <a:solidFill>
                  <a:schemeClr val="tx1"/>
                </a:solidFill>
              </a:rPr>
              <a:t>	  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F537A-9C8E-4498-AC5D-BBF394A43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9160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Good Dirt!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452A6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Clean Water!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C85E7E-1ECB-4642-B2D5-81D500EC870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Content Placeholder 2" descr="A map of a land with red lines&#10;&#10;Description automatically generated">
            <a:extLst>
              <a:ext uri="{FF2B5EF4-FFF2-40B4-BE49-F238E27FC236}">
                <a16:creationId xmlns:a16="http://schemas.microsoft.com/office/drawing/2014/main" id="{D66AF639-C449-403C-B52D-CE842BE9AE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33" y="1588681"/>
            <a:ext cx="8297967" cy="4739500"/>
          </a:xfrm>
        </p:spPr>
      </p:pic>
    </p:spTree>
    <p:extLst>
      <p:ext uri="{BB962C8B-B14F-4D97-AF65-F5344CB8AC3E}">
        <p14:creationId xmlns:p14="http://schemas.microsoft.com/office/powerpoint/2010/main" val="41001411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8D57E0C-2306-4615-9BD6-3A6259D0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anchor="t"/>
          <a:lstStyle/>
          <a:p>
            <a:r>
              <a:rPr lang="en-US" dirty="0"/>
              <a:t>Management Activities</a:t>
            </a: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October 2023 Stand 4 and 5 Fuels Treatment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000" b="0" dirty="0">
                <a:solidFill>
                  <a:schemeClr val="tx1"/>
                </a:solidFill>
              </a:rPr>
              <a:t>67 acres  </a:t>
            </a:r>
            <a:r>
              <a:rPr lang="en-US" sz="2000" dirty="0">
                <a:solidFill>
                  <a:schemeClr val="tx1"/>
                </a:solidFill>
              </a:rPr>
              <a:t>	  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F537A-9C8E-4498-AC5D-BBF394A43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9160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Good Dirt!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452A6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Clean Water!</a:t>
            </a:r>
          </a:p>
        </p:txBody>
      </p:sp>
      <p:pic>
        <p:nvPicPr>
          <p:cNvPr id="8" name="Picture 7" descr="A map of a gas treatment area&#10;&#10;Description automatically generated with medium confidence">
            <a:extLst>
              <a:ext uri="{FF2B5EF4-FFF2-40B4-BE49-F238E27FC236}">
                <a16:creationId xmlns:a16="http://schemas.microsoft.com/office/drawing/2014/main" id="{45B57903-2A2C-67AF-6761-D14F0FA83C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254" y="1600071"/>
            <a:ext cx="7789492" cy="474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583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8D57E0C-2306-4615-9BD6-3A6259D0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anchor="t"/>
          <a:lstStyle/>
          <a:p>
            <a:r>
              <a:rPr lang="en-US" dirty="0"/>
              <a:t>Management Activities</a:t>
            </a: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October 2023 Stand 4 and 5 Fuels Treatment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000" b="0" dirty="0">
                <a:solidFill>
                  <a:schemeClr val="tx1"/>
                </a:solidFill>
              </a:rPr>
              <a:t>67 acres </a:t>
            </a:r>
            <a:r>
              <a:rPr lang="en-US" sz="2000" dirty="0">
                <a:solidFill>
                  <a:schemeClr val="tx1"/>
                </a:solidFill>
              </a:rPr>
              <a:t>	  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F537A-9C8E-4498-AC5D-BBF394A43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9160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Good Dirt!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452A6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Clean Water!</a:t>
            </a:r>
          </a:p>
        </p:txBody>
      </p:sp>
      <p:pic>
        <p:nvPicPr>
          <p:cNvPr id="3" name="Picture 2" descr="A group of people walking through a forest&#10;&#10;Description automatically generated">
            <a:extLst>
              <a:ext uri="{FF2B5EF4-FFF2-40B4-BE49-F238E27FC236}">
                <a16:creationId xmlns:a16="http://schemas.microsoft.com/office/drawing/2014/main" id="{9546A265-A608-E121-72FC-29FCE60E6B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312" y="1486968"/>
            <a:ext cx="7161376" cy="537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941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8D57E0C-2306-4615-9BD6-3A6259D0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anchor="t"/>
          <a:lstStyle/>
          <a:p>
            <a:r>
              <a:rPr lang="en-US" dirty="0"/>
              <a:t>Management Activities</a:t>
            </a: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October 2023 Stand 4 and 5 Fuels Treatment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000" b="0" dirty="0">
                <a:solidFill>
                  <a:schemeClr val="tx1"/>
                </a:solidFill>
              </a:rPr>
              <a:t>67 acres </a:t>
            </a:r>
            <a:r>
              <a:rPr lang="en-US" sz="2000" dirty="0">
                <a:solidFill>
                  <a:schemeClr val="tx1"/>
                </a:solidFill>
              </a:rPr>
              <a:t>	  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F537A-9C8E-4498-AC5D-BBF394A43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9160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Good Dirt!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452A6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Clean Water!</a:t>
            </a:r>
          </a:p>
        </p:txBody>
      </p:sp>
      <p:pic>
        <p:nvPicPr>
          <p:cNvPr id="6" name="Picture 5" descr="A forest with trees and bushes&#10;&#10;Description automatically generated">
            <a:extLst>
              <a:ext uri="{FF2B5EF4-FFF2-40B4-BE49-F238E27FC236}">
                <a16:creationId xmlns:a16="http://schemas.microsoft.com/office/drawing/2014/main" id="{EE604938-B459-2348-B2B0-331045A096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613" y="1609102"/>
            <a:ext cx="7012774" cy="525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218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8D57E0C-2306-4615-9BD6-3A6259D0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anchor="t"/>
          <a:lstStyle/>
          <a:p>
            <a:r>
              <a:rPr lang="en-US" dirty="0"/>
              <a:t>Management Activities</a:t>
            </a: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October 2023 Stand 4 and 5 Fuels Treatment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000" b="0" dirty="0">
                <a:solidFill>
                  <a:schemeClr val="tx1"/>
                </a:solidFill>
              </a:rPr>
              <a:t>67 acres </a:t>
            </a:r>
            <a:r>
              <a:rPr lang="en-US" sz="2000" dirty="0">
                <a:solidFill>
                  <a:schemeClr val="tx1"/>
                </a:solidFill>
              </a:rPr>
              <a:t>	  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F537A-9C8E-4498-AC5D-BBF394A43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9160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Good Dirt!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452A6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Clean Water!</a:t>
            </a:r>
          </a:p>
        </p:txBody>
      </p:sp>
      <p:pic>
        <p:nvPicPr>
          <p:cNvPr id="7" name="Picture 6" descr="A forest of trees with blue sky&#10;&#10;Description automatically generated">
            <a:extLst>
              <a:ext uri="{FF2B5EF4-FFF2-40B4-BE49-F238E27FC236}">
                <a16:creationId xmlns:a16="http://schemas.microsoft.com/office/drawing/2014/main" id="{A8961FFD-A424-5C58-DC0F-D937F08759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51" y="1538777"/>
            <a:ext cx="7092297" cy="531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178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8D57E0C-2306-4615-9BD6-3A6259D0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anchor="t"/>
          <a:lstStyle/>
          <a:p>
            <a:r>
              <a:rPr lang="en-US" dirty="0"/>
              <a:t>Management Activities</a:t>
            </a: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October 2023 Stand 4 and 5 Fuels Treatment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000" b="0" dirty="0">
                <a:solidFill>
                  <a:schemeClr val="tx1"/>
                </a:solidFill>
              </a:rPr>
              <a:t>67 acres </a:t>
            </a:r>
            <a:r>
              <a:rPr lang="en-US" sz="2000" dirty="0">
                <a:solidFill>
                  <a:schemeClr val="tx1"/>
                </a:solidFill>
              </a:rPr>
              <a:t>	  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F537A-9C8E-4498-AC5D-BBF394A43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9160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Good Dirt!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452A6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Clean Water!</a:t>
            </a:r>
          </a:p>
        </p:txBody>
      </p:sp>
      <p:pic>
        <p:nvPicPr>
          <p:cNvPr id="5" name="Picture 4" descr="People in a forest&#10;&#10;Description automatically generated">
            <a:extLst>
              <a:ext uri="{FF2B5EF4-FFF2-40B4-BE49-F238E27FC236}">
                <a16:creationId xmlns:a16="http://schemas.microsoft.com/office/drawing/2014/main" id="{C78B8A21-AC6B-4DDA-FFE6-7AE2265721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86" y="1563880"/>
            <a:ext cx="7058827" cy="529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3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22055C-2539-45E9-9B48-6711D2677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The Path to Owning a Community Forest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45F1D9D0-23CC-4615-A923-A1869F835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61319"/>
            <a:ext cx="6629400" cy="121920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US" dirty="0"/>
              <a:t>ECCF Purchase Timeline (continued)</a:t>
            </a:r>
          </a:p>
        </p:txBody>
      </p:sp>
      <p:sp>
        <p:nvSpPr>
          <p:cNvPr id="11" name="Subtitle 9">
            <a:extLst>
              <a:ext uri="{FF2B5EF4-FFF2-40B4-BE49-F238E27FC236}">
                <a16:creationId xmlns:a16="http://schemas.microsoft.com/office/drawing/2014/main" id="{D1BCF8F7-F8AF-4BA0-B058-A6A9D7D9257A}"/>
              </a:ext>
            </a:extLst>
          </p:cNvPr>
          <p:cNvSpPr txBox="1">
            <a:spLocks/>
          </p:cNvSpPr>
          <p:nvPr/>
        </p:nvSpPr>
        <p:spPr bwMode="auto">
          <a:xfrm>
            <a:off x="685800" y="2175270"/>
            <a:ext cx="8382000" cy="4454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R="0" algn="l" rtl="0"/>
            <a:r>
              <a:rPr lang="en-US" sz="1800" b="1" i="0" u="none" strike="noStrike" baseline="0" dirty="0">
                <a:latin typeface="+mj-lt"/>
              </a:rPr>
              <a:t>April 2019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70C0"/>
                </a:solidFill>
                <a:latin typeface="+mj-lt"/>
              </a:rPr>
              <a:t>1</a:t>
            </a:r>
            <a:r>
              <a:rPr lang="en-US" sz="1800" b="1" baseline="30000" dirty="0">
                <a:solidFill>
                  <a:srgbClr val="0070C0"/>
                </a:solidFill>
                <a:latin typeface="+mj-lt"/>
              </a:rPr>
              <a:t>st</a:t>
            </a:r>
            <a:r>
              <a:rPr lang="en-US" sz="1800" b="1" dirty="0">
                <a:solidFill>
                  <a:srgbClr val="0070C0"/>
                </a:solidFill>
                <a:latin typeface="+mj-lt"/>
              </a:rPr>
              <a:t>:</a:t>
            </a:r>
            <a:r>
              <a:rPr lang="en-US" sz="1800" dirty="0">
                <a:latin typeface="+mj-lt"/>
              </a:rPr>
              <a:t>  Sale closes</a:t>
            </a:r>
            <a:endParaRPr lang="en-US" sz="1800" b="0" i="0" u="none" strike="noStrike" baseline="0" dirty="0">
              <a:latin typeface="+mj-lt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endParaRPr lang="en-US" sz="1800" dirty="0">
              <a:latin typeface="+mj-lt"/>
            </a:endParaRPr>
          </a:p>
          <a:p>
            <a:pPr marR="0" algn="l" rtl="0"/>
            <a:r>
              <a:rPr lang="en-US" sz="1800" b="1" i="0" u="none" strike="noStrike" baseline="0" dirty="0">
                <a:latin typeface="+mj-lt"/>
              </a:rPr>
              <a:t>May 2019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70C0"/>
                </a:solidFill>
                <a:latin typeface="+mj-lt"/>
              </a:rPr>
              <a:t>29th:</a:t>
            </a:r>
            <a:r>
              <a:rPr lang="en-US" sz="1800" dirty="0">
                <a:latin typeface="+mj-lt"/>
              </a:rPr>
              <a:t>  </a:t>
            </a:r>
            <a:r>
              <a:rPr lang="en-US" sz="1800" b="0" i="0" u="none" strike="noStrike" baseline="0" dirty="0">
                <a:latin typeface="+mj-lt"/>
              </a:rPr>
              <a:t>USFS Community Forest Program Grant proceeds received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b="0" i="0" u="none" strike="noStrike" baseline="0" dirty="0">
              <a:latin typeface="+mj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C8FECF-23A5-4B9A-9053-28ADE261AD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>
              <a:defRPr/>
            </a:pPr>
            <a:r>
              <a:rPr lang="en-US" altLang="en-US" sz="1200" i="1" dirty="0">
                <a:solidFill>
                  <a:srgbClr val="391601"/>
                </a:solidFill>
                <a:latin typeface="Georgia" pitchFamily="18" charset="0"/>
              </a:rPr>
              <a:t>Good Dirt!</a:t>
            </a:r>
            <a:r>
              <a:rPr lang="en-US" altLang="en-US" sz="12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altLang="en-US" sz="1200" i="1" dirty="0">
                <a:solidFill>
                  <a:srgbClr val="3452A6"/>
                </a:solidFill>
                <a:latin typeface="Georgia" pitchFamily="18" charset="0"/>
              </a:rPr>
              <a:t>Clean Water!</a:t>
            </a:r>
          </a:p>
        </p:txBody>
      </p:sp>
    </p:spTree>
    <p:extLst>
      <p:ext uri="{BB962C8B-B14F-4D97-AF65-F5344CB8AC3E}">
        <p14:creationId xmlns:p14="http://schemas.microsoft.com/office/powerpoint/2010/main" val="3801172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8D57E0C-2306-4615-9BD6-3A6259D0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anchor="t"/>
          <a:lstStyle/>
          <a:p>
            <a:r>
              <a:rPr lang="en-US" dirty="0"/>
              <a:t>Management Activities</a:t>
            </a: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October 2023 Stand 4 and 5 Fuels Treatment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000" b="0" dirty="0">
                <a:solidFill>
                  <a:schemeClr val="tx1"/>
                </a:solidFill>
              </a:rPr>
              <a:t>67 acres </a:t>
            </a:r>
            <a:r>
              <a:rPr lang="en-US" sz="2000" dirty="0">
                <a:solidFill>
                  <a:schemeClr val="tx1"/>
                </a:solidFill>
              </a:rPr>
              <a:t>	  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F537A-9C8E-4498-AC5D-BBF394A43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9160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Good Dirt!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452A6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Clean Water!</a:t>
            </a:r>
          </a:p>
        </p:txBody>
      </p:sp>
      <p:pic>
        <p:nvPicPr>
          <p:cNvPr id="3" name="Picture 2" descr="A group of people in a forest&#10;&#10;Description automatically generated">
            <a:extLst>
              <a:ext uri="{FF2B5EF4-FFF2-40B4-BE49-F238E27FC236}">
                <a16:creationId xmlns:a16="http://schemas.microsoft.com/office/drawing/2014/main" id="{C866ABC0-DCC0-7FE5-70DE-7810D68F31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06" y="1504060"/>
            <a:ext cx="7138587" cy="535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203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8D57E0C-2306-4615-9BD6-3A6259D0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anchor="t"/>
          <a:lstStyle/>
          <a:p>
            <a:r>
              <a:rPr lang="en-US" dirty="0"/>
              <a:t>Management Activities</a:t>
            </a: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October 2023 Stand 4 and 5 Fuels Treatment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000" b="0" dirty="0">
                <a:solidFill>
                  <a:schemeClr val="tx1"/>
                </a:solidFill>
              </a:rPr>
              <a:t>67 acres </a:t>
            </a:r>
            <a:r>
              <a:rPr lang="en-US" sz="2000" dirty="0">
                <a:solidFill>
                  <a:schemeClr val="tx1"/>
                </a:solidFill>
              </a:rPr>
              <a:t>	  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F537A-9C8E-4498-AC5D-BBF394A43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9160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Good Dirt!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452A6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Clean Water!</a:t>
            </a:r>
          </a:p>
        </p:txBody>
      </p:sp>
      <p:pic>
        <p:nvPicPr>
          <p:cNvPr id="5" name="Picture 4" descr="A tree trunk cut in the woods&#10;&#10;Description automatically generated with medium confidence">
            <a:extLst>
              <a:ext uri="{FF2B5EF4-FFF2-40B4-BE49-F238E27FC236}">
                <a16:creationId xmlns:a16="http://schemas.microsoft.com/office/drawing/2014/main" id="{0C89295F-4641-7840-FB30-99AB7B3CD8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56700" y="2247975"/>
            <a:ext cx="5268600" cy="395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103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8D57E0C-2306-4615-9BD6-3A6259D0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anchor="t"/>
          <a:lstStyle/>
          <a:p>
            <a:r>
              <a:rPr lang="en-US" dirty="0"/>
              <a:t>Management Activities</a:t>
            </a: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F537A-9C8E-4498-AC5D-BBF394A43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9160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Good Dirt!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452A6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Clean Water!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C85E7E-1ECB-4642-B2D5-81D500EC8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627187"/>
            <a:ext cx="4572000" cy="441166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FY22 Total = $7,180</a:t>
            </a:r>
          </a:p>
          <a:p>
            <a:r>
              <a:rPr lang="en-US" sz="2400" dirty="0">
                <a:solidFill>
                  <a:srgbClr val="000000"/>
                </a:solidFill>
                <a:latin typeface="Arial"/>
              </a:rPr>
              <a:t>Supplies/Other</a:t>
            </a:r>
          </a:p>
          <a:p>
            <a:pPr lvl="1"/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$1,300</a:t>
            </a:r>
          </a:p>
          <a:p>
            <a:r>
              <a:rPr kumimoji="0" lang="en-US" sz="2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Stand 11, 4 Fuels Treatment 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$2,880 </a:t>
            </a:r>
            <a:endParaRPr lang="en-US" sz="2000" dirty="0"/>
          </a:p>
          <a:p>
            <a:r>
              <a:rPr lang="en-US" sz="2400" dirty="0"/>
              <a:t>Invasive Control </a:t>
            </a:r>
          </a:p>
          <a:p>
            <a:pPr lvl="1"/>
            <a:r>
              <a:rPr lang="en-US" sz="2000" dirty="0"/>
              <a:t>$3,000 </a:t>
            </a:r>
            <a:endParaRPr lang="en-US" sz="2400" dirty="0"/>
          </a:p>
          <a:p>
            <a:r>
              <a:rPr kumimoji="0" lang="en-US" sz="2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Staff 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Time </a:t>
            </a:r>
          </a:p>
          <a:p>
            <a:pPr lvl="1"/>
            <a:r>
              <a:rPr kumimoji="0" lang="en-US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120 hours</a:t>
            </a:r>
          </a:p>
          <a:p>
            <a:pPr lvl="1"/>
            <a:endParaRPr kumimoji="0" lang="en-US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4487" lvl="1" indent="0">
              <a:buNone/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B81B3-757D-449F-8F14-859BCB15A1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27187"/>
            <a:ext cx="4114800" cy="570157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FY20 Total = $13,089</a:t>
            </a:r>
          </a:p>
          <a:p>
            <a:r>
              <a:rPr lang="en-US" sz="2400" dirty="0"/>
              <a:t>CSWCD</a:t>
            </a:r>
          </a:p>
          <a:p>
            <a:pPr lvl="1"/>
            <a:r>
              <a:rPr lang="en-US" sz="2000" dirty="0"/>
              <a:t>$13,089</a:t>
            </a:r>
          </a:p>
          <a:p>
            <a:pPr lvl="1"/>
            <a:r>
              <a:rPr lang="en-US" sz="2000" dirty="0"/>
              <a:t>Staff time 90 hours</a:t>
            </a:r>
          </a:p>
          <a:p>
            <a:pPr marL="0" indent="0">
              <a:buNone/>
            </a:pPr>
            <a:r>
              <a:rPr lang="en-US" sz="2400" b="1" dirty="0"/>
              <a:t>FY21 Total = $10,798</a:t>
            </a:r>
          </a:p>
          <a:p>
            <a:r>
              <a:rPr lang="en-US" sz="2400" dirty="0"/>
              <a:t>CSWCD</a:t>
            </a:r>
          </a:p>
          <a:p>
            <a:pPr lvl="1"/>
            <a:r>
              <a:rPr lang="en-US" sz="2000" dirty="0"/>
              <a:t>$3,789</a:t>
            </a:r>
          </a:p>
          <a:p>
            <a:pPr lvl="1"/>
            <a:r>
              <a:rPr lang="en-US" sz="2000" dirty="0"/>
              <a:t>Staff time 120 hours</a:t>
            </a:r>
          </a:p>
          <a:p>
            <a:r>
              <a:rPr lang="en-US" sz="2400" dirty="0">
                <a:solidFill>
                  <a:schemeClr val="tx1"/>
                </a:solidFill>
              </a:rPr>
              <a:t>Suter Creek Fish Habitat Restoration Phase 4</a:t>
            </a:r>
          </a:p>
          <a:p>
            <a:pPr lvl="1"/>
            <a:r>
              <a:rPr lang="en-US" sz="2000" dirty="0"/>
              <a:t>$7,000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39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8D57E0C-2306-4615-9BD6-3A6259D0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anchor="t"/>
          <a:lstStyle/>
          <a:p>
            <a:r>
              <a:rPr lang="en-US" dirty="0"/>
              <a:t>Management Activities</a:t>
            </a: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F537A-9C8E-4498-AC5D-BBF394A43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9160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Good Dirt!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452A6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Clean Water!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C85E7E-1ECB-4642-B2D5-81D500EC8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0642" y="1441703"/>
            <a:ext cx="4030054" cy="441166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FY24 Total = $41,500</a:t>
            </a:r>
          </a:p>
          <a:p>
            <a:r>
              <a:rPr kumimoji="0" lang="en-US" sz="2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Stand 4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 and</a:t>
            </a:r>
            <a:r>
              <a:rPr kumimoji="0" lang="en-US" sz="2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 Fuels Treatment 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$39,000 </a:t>
            </a:r>
            <a:endParaRPr lang="en-US" sz="2000" dirty="0"/>
          </a:p>
          <a:p>
            <a:r>
              <a:rPr lang="en-US" sz="2400" dirty="0"/>
              <a:t>Invasive Control </a:t>
            </a:r>
          </a:p>
          <a:p>
            <a:pPr lvl="1"/>
            <a:r>
              <a:rPr lang="en-US" sz="2000" dirty="0"/>
              <a:t>$1,500 </a:t>
            </a:r>
            <a:endParaRPr lang="en-US" sz="2400" dirty="0"/>
          </a:p>
          <a:p>
            <a:r>
              <a:rPr kumimoji="0" lang="en-US" sz="24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Staff 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Time </a:t>
            </a:r>
          </a:p>
          <a:p>
            <a:pPr lvl="1"/>
            <a:r>
              <a:rPr kumimoji="0" lang="en-US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120 hours</a:t>
            </a:r>
          </a:p>
          <a:p>
            <a:pPr lvl="1"/>
            <a:endParaRPr kumimoji="0" lang="en-US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4487" lvl="1" indent="0">
              <a:buNone/>
            </a:pPr>
            <a:endParaRPr lang="en-US" dirty="0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293A5BB9-884F-FBA7-E317-047686634267}"/>
              </a:ext>
            </a:extLst>
          </p:cNvPr>
          <p:cNvSpPr txBox="1">
            <a:spLocks/>
          </p:cNvSpPr>
          <p:nvPr/>
        </p:nvSpPr>
        <p:spPr bwMode="auto">
          <a:xfrm>
            <a:off x="373524" y="1465768"/>
            <a:ext cx="4038600" cy="4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9160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FY23 Total =  $8,200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91601"/>
              </a:buClr>
              <a:buSzPct val="70000"/>
              <a:buFont typeface="Wingdings" pitchFamily="2" charset="2"/>
              <a:buChar char="l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Stand 3 YST</a:t>
            </a:r>
          </a:p>
          <a:p>
            <a:pPr marL="692150" marR="0" lvl="1" indent="-3476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000"/>
              </a:buClr>
              <a:buSzPct val="70000"/>
              <a:buFont typeface="Wingdings" pitchFamily="2" charset="2"/>
              <a:buChar char="l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$5,200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91601"/>
              </a:buClr>
              <a:buSzPct val="70000"/>
              <a:buFont typeface="Wingdings" pitchFamily="2" charset="2"/>
              <a:buChar char="l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Road Clearance Limbing </a:t>
            </a:r>
          </a:p>
          <a:p>
            <a:pPr marL="692150" marR="0" lvl="1" indent="-3476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000"/>
              </a:buClr>
              <a:buSzPct val="70000"/>
              <a:buFont typeface="Wingdings" pitchFamily="2" charset="2"/>
              <a:buChar char="l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$3,000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91601"/>
              </a:buClr>
              <a:buSzPct val="70000"/>
              <a:buFont typeface="Wingdings" pitchFamily="2" charset="2"/>
              <a:buChar char="l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Staff Time </a:t>
            </a:r>
          </a:p>
          <a:p>
            <a:pPr marL="692150" marR="0" lvl="1" indent="-3476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000"/>
              </a:buClr>
              <a:buSzPct val="70000"/>
              <a:buFont typeface="Wingdings" pitchFamily="2" charset="2"/>
              <a:buChar char="l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120 hours</a:t>
            </a:r>
          </a:p>
          <a:p>
            <a:pPr marL="692150" marR="0" lvl="1" indent="-3476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000"/>
              </a:buClr>
              <a:buSzPct val="70000"/>
              <a:buFont typeface="Wingdings" pitchFamily="2" charset="2"/>
              <a:buChar char="l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4487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000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3165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8D57E0C-2306-4615-9BD6-3A6259D0A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anchor="t"/>
          <a:lstStyle/>
          <a:p>
            <a:r>
              <a:rPr lang="en-US" dirty="0"/>
              <a:t>Management Activities</a:t>
            </a: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October 2024 Stand 8 and 2 Fuels Treatment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000" b="0" dirty="0">
                <a:solidFill>
                  <a:schemeClr val="tx1"/>
                </a:solidFill>
              </a:rPr>
              <a:t>72 acres </a:t>
            </a:r>
            <a:r>
              <a:rPr lang="en-US" sz="2000" dirty="0">
                <a:solidFill>
                  <a:schemeClr val="tx1"/>
                </a:solidFill>
              </a:rPr>
              <a:t>	  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F537A-9C8E-4498-AC5D-BBF394A43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91601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Good Dirt!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</a:t>
            </a:r>
            <a:r>
              <a:rPr kumimoji="0" lang="en-US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452A6"/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Clean Water!</a:t>
            </a:r>
          </a:p>
        </p:txBody>
      </p:sp>
      <p:pic>
        <p:nvPicPr>
          <p:cNvPr id="3" name="Picture 2" descr="A map of land with red lines&#10;&#10;Description automatically generated">
            <a:extLst>
              <a:ext uri="{FF2B5EF4-FFF2-40B4-BE49-F238E27FC236}">
                <a16:creationId xmlns:a16="http://schemas.microsoft.com/office/drawing/2014/main" id="{D2D731B2-1FD9-4406-5A1B-91B0AE0BB0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679" y="1623701"/>
            <a:ext cx="7646642" cy="475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00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22055C-2539-45E9-9B48-6711D2677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Administration and Ongoing Stewardship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45F1D9D0-23CC-4615-A923-A1869F835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61319"/>
            <a:ext cx="8382000" cy="121920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US" dirty="0"/>
              <a:t>Cost Estimates for Ongoing Stewardship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Subtitle 9">
            <a:extLst>
              <a:ext uri="{FF2B5EF4-FFF2-40B4-BE49-F238E27FC236}">
                <a16:creationId xmlns:a16="http://schemas.microsoft.com/office/drawing/2014/main" id="{D1BCF8F7-F8AF-4BA0-B058-A6A9D7D9257A}"/>
              </a:ext>
            </a:extLst>
          </p:cNvPr>
          <p:cNvSpPr txBox="1">
            <a:spLocks/>
          </p:cNvSpPr>
          <p:nvPr/>
        </p:nvSpPr>
        <p:spPr bwMode="auto">
          <a:xfrm>
            <a:off x="685800" y="2179638"/>
            <a:ext cx="8382000" cy="437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R="0" algn="l" rtl="0"/>
            <a:r>
              <a:rPr lang="en-US" sz="1800" dirty="0">
                <a:latin typeface="+mj-lt"/>
              </a:rPr>
              <a:t>2019 - 2021 Costs for minimum management</a:t>
            </a: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Vegetation management cost including weed control, slash treatment, road clearing and selective species removal – Approx. $25,000</a:t>
            </a: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Staff cost for weed control, contractor oversight, administrative activities, and other tasks – Approx. $34,000 (likely underestimated)</a:t>
            </a: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endParaRPr lang="en-US" sz="1800" dirty="0">
              <a:latin typeface="+mj-lt"/>
            </a:endParaRPr>
          </a:p>
          <a:p>
            <a:pPr marR="0" algn="l" rtl="0"/>
            <a:r>
              <a:rPr lang="en-US" sz="1800" dirty="0">
                <a:latin typeface="+mj-lt"/>
              </a:rPr>
              <a:t>Other costs</a:t>
            </a: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Equipment (shared between CSWCD HQ and ECCF) - $11,500</a:t>
            </a: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Vehicle wear, insurance, garbage cleanup, and misc. – minimal costs</a:t>
            </a: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endParaRPr lang="en-US" sz="1800" dirty="0">
              <a:latin typeface="+mj-lt"/>
            </a:endParaRPr>
          </a:p>
          <a:p>
            <a:pPr marR="0" algn="l" rtl="0"/>
            <a:r>
              <a:rPr lang="en-US" sz="1800" dirty="0">
                <a:latin typeface="+mj-lt"/>
              </a:rPr>
              <a:t>Minimum annual custodial maintenance estimate: $7,000 - $10,000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C8FECF-23A5-4B9A-9053-28ADE261AD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>
              <a:defRPr/>
            </a:pPr>
            <a:r>
              <a:rPr lang="en-US" altLang="en-US" sz="1200" i="1" dirty="0">
                <a:solidFill>
                  <a:srgbClr val="391601"/>
                </a:solidFill>
                <a:latin typeface="Georgia" pitchFamily="18" charset="0"/>
              </a:rPr>
              <a:t>Good Dirt!</a:t>
            </a:r>
            <a:r>
              <a:rPr lang="en-US" altLang="en-US" sz="12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altLang="en-US" sz="1200" i="1" dirty="0">
                <a:solidFill>
                  <a:srgbClr val="3452A6"/>
                </a:solidFill>
                <a:latin typeface="Georgia" pitchFamily="18" charset="0"/>
              </a:rPr>
              <a:t>Clean Water!</a:t>
            </a:r>
          </a:p>
        </p:txBody>
      </p:sp>
    </p:spTree>
    <p:extLst>
      <p:ext uri="{BB962C8B-B14F-4D97-AF65-F5344CB8AC3E}">
        <p14:creationId xmlns:p14="http://schemas.microsoft.com/office/powerpoint/2010/main" val="25203356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0CA1C-57E7-45B4-B999-574D6335E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22238"/>
            <a:ext cx="6934200" cy="12954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Some of our local residents!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FE6F4-C0E6-4394-82DA-F7C5C74011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>
              <a:defRPr/>
            </a:pPr>
            <a:r>
              <a:rPr lang="en-US" altLang="en-US" sz="1200" i="1" dirty="0">
                <a:solidFill>
                  <a:srgbClr val="391601"/>
                </a:solidFill>
                <a:latin typeface="Georgia" pitchFamily="18" charset="0"/>
              </a:rPr>
              <a:t>Good Dirt!</a:t>
            </a:r>
            <a:r>
              <a:rPr lang="en-US" altLang="en-US" sz="12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altLang="en-US" sz="1200" i="1" dirty="0">
                <a:solidFill>
                  <a:srgbClr val="3452A6"/>
                </a:solidFill>
                <a:latin typeface="Georgia" pitchFamily="18" charset="0"/>
              </a:rPr>
              <a:t>Clean Water!</a:t>
            </a:r>
          </a:p>
        </p:txBody>
      </p:sp>
      <p:pic>
        <p:nvPicPr>
          <p:cNvPr id="7" name="Picture 6" descr="A collage of dogs and goats&#10;&#10;Description automatically generated with low confidence">
            <a:extLst>
              <a:ext uri="{FF2B5EF4-FFF2-40B4-BE49-F238E27FC236}">
                <a16:creationId xmlns:a16="http://schemas.microsoft.com/office/drawing/2014/main" id="{1AE6DFF9-CF81-4861-A5CC-129025BB7A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" y="1417639"/>
            <a:ext cx="6629400" cy="496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308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22055C-2539-45E9-9B48-6711D2677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Restoration Work Along Eagle Creek and its Tributaries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ACBEDEE-123A-4BE8-BF2B-AC425C6DE3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/>
          <a:lstStyle/>
          <a:p>
            <a:pPr>
              <a:defRPr/>
            </a:pPr>
            <a:r>
              <a:rPr lang="en-US" altLang="en-US" sz="1200" i="1" dirty="0">
                <a:solidFill>
                  <a:srgbClr val="391601"/>
                </a:solidFill>
                <a:latin typeface="Georgia" pitchFamily="18" charset="0"/>
              </a:rPr>
              <a:t>Good Dirt!</a:t>
            </a:r>
            <a:r>
              <a:rPr lang="en-US" altLang="en-US" sz="12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altLang="en-US" sz="1200" i="1" dirty="0">
                <a:solidFill>
                  <a:srgbClr val="3452A6"/>
                </a:solidFill>
                <a:latin typeface="Georgia" pitchFamily="18" charset="0"/>
              </a:rPr>
              <a:t>Clean Water!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84BEDB1-D3FC-59E2-05F6-7FCF94D6C38C}"/>
              </a:ext>
            </a:extLst>
          </p:cNvPr>
          <p:cNvSpPr txBox="1">
            <a:spLocks/>
          </p:cNvSpPr>
          <p:nvPr/>
        </p:nvSpPr>
        <p:spPr bwMode="auto">
          <a:xfrm>
            <a:off x="700119" y="1463676"/>
            <a:ext cx="7224681" cy="104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kern="0" dirty="0">
                <a:solidFill>
                  <a:schemeClr val="accent4"/>
                </a:solidFill>
              </a:rPr>
              <a:t>Implementation occurring at ECCF on Suter Creek in 2020 as part of the ongoing series of Eagle Creek habitat projects</a:t>
            </a:r>
            <a:endParaRPr lang="en-US" kern="0" dirty="0"/>
          </a:p>
          <a:p>
            <a:endParaRPr lang="en-US" kern="0" dirty="0"/>
          </a:p>
          <a:p>
            <a:endParaRPr lang="en-US" kern="0" dirty="0"/>
          </a:p>
        </p:txBody>
      </p:sp>
      <p:pic>
        <p:nvPicPr>
          <p:cNvPr id="8" name="Picture 7" descr="A low angle view of a forest&#10;&#10;Description automatically generated">
            <a:extLst>
              <a:ext uri="{FF2B5EF4-FFF2-40B4-BE49-F238E27FC236}">
                <a16:creationId xmlns:a16="http://schemas.microsoft.com/office/drawing/2014/main" id="{1FE20957-CB38-39EB-7543-837D88C9E5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722" y="2392133"/>
            <a:ext cx="2506238" cy="3759358"/>
          </a:xfrm>
          <a:prstGeom prst="rect">
            <a:avLst/>
          </a:prstGeom>
        </p:spPr>
      </p:pic>
      <p:pic>
        <p:nvPicPr>
          <p:cNvPr id="10" name="Picture 9" descr="A group of people in the woods&#10;&#10;Description automatically generated">
            <a:extLst>
              <a:ext uri="{FF2B5EF4-FFF2-40B4-BE49-F238E27FC236}">
                <a16:creationId xmlns:a16="http://schemas.microsoft.com/office/drawing/2014/main" id="{E8D24D3E-5002-A049-A27F-9BDD7FA7B0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935" y="4473991"/>
            <a:ext cx="2624500" cy="1677501"/>
          </a:xfrm>
          <a:prstGeom prst="rect">
            <a:avLst/>
          </a:prstGeom>
        </p:spPr>
      </p:pic>
      <p:pic>
        <p:nvPicPr>
          <p:cNvPr id="12" name="Picture 11" descr="A river with fallen trees&#10;&#10;Description automatically generated">
            <a:extLst>
              <a:ext uri="{FF2B5EF4-FFF2-40B4-BE49-F238E27FC236}">
                <a16:creationId xmlns:a16="http://schemas.microsoft.com/office/drawing/2014/main" id="{D49E0D96-7069-0E2E-FEB0-101E751E8F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1" b="-96"/>
          <a:stretch/>
        </p:blipFill>
        <p:spPr>
          <a:xfrm>
            <a:off x="6091303" y="2392437"/>
            <a:ext cx="2504467" cy="1942492"/>
          </a:xfrm>
          <a:prstGeom prst="rect">
            <a:avLst/>
          </a:prstGeom>
        </p:spPr>
      </p:pic>
      <p:pic>
        <p:nvPicPr>
          <p:cNvPr id="16" name="Picture 15" descr="A river with fallen trees&#10;&#10;Description automatically generated">
            <a:extLst>
              <a:ext uri="{FF2B5EF4-FFF2-40B4-BE49-F238E27FC236}">
                <a16:creationId xmlns:a16="http://schemas.microsoft.com/office/drawing/2014/main" id="{3336A2AA-53A9-76E0-E8CA-7BF75A4D11A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060" y="2392135"/>
            <a:ext cx="2516250" cy="1887188"/>
          </a:xfrm>
          <a:prstGeom prst="rect">
            <a:avLst/>
          </a:prstGeom>
        </p:spPr>
      </p:pic>
      <p:pic>
        <p:nvPicPr>
          <p:cNvPr id="18" name="Picture 17" descr="A crane lifting logs in a pile&#10;&#10;Description automatically generated">
            <a:extLst>
              <a:ext uri="{FF2B5EF4-FFF2-40B4-BE49-F238E27FC236}">
                <a16:creationId xmlns:a16="http://schemas.microsoft.com/office/drawing/2014/main" id="{DE0CA997-E793-9B79-717E-4F489E124D7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9520" y="4473991"/>
            <a:ext cx="2516250" cy="167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038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22055C-2539-45E9-9B48-6711D2677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Restoration Work Along Eagle Creek and its Tributaries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ACBEDEE-123A-4BE8-BF2B-AC425C6DE3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/>
          <a:lstStyle/>
          <a:p>
            <a:pPr>
              <a:defRPr/>
            </a:pPr>
            <a:r>
              <a:rPr lang="en-US" altLang="en-US" sz="1200" i="1" dirty="0">
                <a:solidFill>
                  <a:srgbClr val="391601"/>
                </a:solidFill>
                <a:latin typeface="Georgia" pitchFamily="18" charset="0"/>
              </a:rPr>
              <a:t>Good Dirt!</a:t>
            </a:r>
            <a:r>
              <a:rPr lang="en-US" altLang="en-US" sz="12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altLang="en-US" sz="1200" i="1" dirty="0">
                <a:solidFill>
                  <a:srgbClr val="3452A6"/>
                </a:solidFill>
                <a:latin typeface="Georgia" pitchFamily="18" charset="0"/>
              </a:rPr>
              <a:t>Clean Water!</a:t>
            </a:r>
          </a:p>
        </p:txBody>
      </p:sp>
      <p:pic>
        <p:nvPicPr>
          <p:cNvPr id="8" name="Picture 7" descr="A map of a forest&#10;&#10;Description automatically generated">
            <a:extLst>
              <a:ext uri="{FF2B5EF4-FFF2-40B4-BE49-F238E27FC236}">
                <a16:creationId xmlns:a16="http://schemas.microsoft.com/office/drawing/2014/main" id="{874C8C37-7031-A715-F6BF-863732B106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875314"/>
            <a:ext cx="7810500" cy="435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927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22055C-2539-45E9-9B48-6711D2677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Restoration Work Along Eagle Creek and its Tributaries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ACBEDEE-123A-4BE8-BF2B-AC425C6DE3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/>
          <a:lstStyle/>
          <a:p>
            <a:pPr>
              <a:defRPr/>
            </a:pPr>
            <a:r>
              <a:rPr lang="en-US" altLang="en-US" sz="1200" i="1" dirty="0">
                <a:solidFill>
                  <a:srgbClr val="391601"/>
                </a:solidFill>
                <a:latin typeface="Georgia" pitchFamily="18" charset="0"/>
              </a:rPr>
              <a:t>Good Dirt!</a:t>
            </a:r>
            <a:r>
              <a:rPr lang="en-US" altLang="en-US" sz="12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altLang="en-US" sz="1200" i="1" dirty="0">
                <a:solidFill>
                  <a:srgbClr val="3452A6"/>
                </a:solidFill>
                <a:latin typeface="Georgia" pitchFamily="18" charset="0"/>
              </a:rPr>
              <a:t>Clean Water!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84BEDB1-D3FC-59E2-05F6-7FCF94D6C38C}"/>
              </a:ext>
            </a:extLst>
          </p:cNvPr>
          <p:cNvSpPr txBox="1">
            <a:spLocks/>
          </p:cNvSpPr>
          <p:nvPr/>
        </p:nvSpPr>
        <p:spPr bwMode="auto">
          <a:xfrm>
            <a:off x="688689" y="1107301"/>
            <a:ext cx="6897687" cy="263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3900" b="1" kern="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accent4"/>
                </a:solidFill>
              </a:rPr>
              <a:t>Helicopter placement of additional engineered log jams</a:t>
            </a:r>
          </a:p>
          <a:p>
            <a:pPr marL="0" indent="0">
              <a:buNone/>
            </a:pPr>
            <a:r>
              <a:rPr lang="en-US" sz="2000" kern="0" dirty="0">
                <a:solidFill>
                  <a:schemeClr val="accent4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accent4"/>
                </a:solidFill>
              </a:rPr>
              <a:t>District has committed ECCF as staging area for logs/equipment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endParaRPr lang="en-US" kern="0" dirty="0"/>
          </a:p>
          <a:p>
            <a:endParaRPr lang="en-US" kern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43BC44-E96C-D02A-D24E-A5D1E7ACAD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9271" y="3429000"/>
            <a:ext cx="3753644" cy="28152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6615A7-B36A-30EE-976B-CCB4C06EBF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19" y="3429001"/>
            <a:ext cx="3753643" cy="281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01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22055C-2539-45E9-9B48-6711D2677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The Path to Owning a Community Forest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45F1D9D0-23CC-4615-A923-A1869F835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61319"/>
            <a:ext cx="8382000" cy="121920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US" dirty="0"/>
              <a:t>Purchase and Financing Details</a:t>
            </a:r>
          </a:p>
        </p:txBody>
      </p:sp>
      <p:sp>
        <p:nvSpPr>
          <p:cNvPr id="11" name="Subtitle 9">
            <a:extLst>
              <a:ext uri="{FF2B5EF4-FFF2-40B4-BE49-F238E27FC236}">
                <a16:creationId xmlns:a16="http://schemas.microsoft.com/office/drawing/2014/main" id="{D1BCF8F7-F8AF-4BA0-B058-A6A9D7D9257A}"/>
              </a:ext>
            </a:extLst>
          </p:cNvPr>
          <p:cNvSpPr txBox="1">
            <a:spLocks/>
          </p:cNvSpPr>
          <p:nvPr/>
        </p:nvSpPr>
        <p:spPr bwMode="auto">
          <a:xfrm>
            <a:off x="685800" y="2362200"/>
            <a:ext cx="8382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91601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District secures funding for Public Capital Projects from Zions Bank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000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February 2019 District receives $1,304,200 net proceeds from loan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000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March 2019 District opens escrow with Stuart Title for purchase, from TPL, in the amount of $1,293,100.50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000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May 2019 District receives USFS CF grant award of $550,000 used to reimburse District for purchase of property.</a:t>
            </a:r>
            <a:endParaRPr lang="en-US" sz="1800" kern="0" dirty="0">
              <a:solidFill>
                <a:srgbClr val="000000"/>
              </a:solidFill>
              <a:latin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9160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ECCF Capital Project Terms and Conditions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91601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District borrowed $1,340,000 at 2.8% over 10yrs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000"/>
              </a:buClr>
              <a:buSzPct val="7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Semiannual payments (Dec &amp; June) Interest only and Principal + Interest, respectively</a:t>
            </a:r>
          </a:p>
          <a:p>
            <a:pPr marR="0" algn="l" rtl="0"/>
            <a:endParaRPr lang="en-US" sz="1800" b="0" i="0" u="none" strike="noStrike" baseline="0" dirty="0">
              <a:latin typeface="+mj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C8FECF-23A5-4B9A-9053-28ADE261AD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>
              <a:defRPr/>
            </a:pPr>
            <a:r>
              <a:rPr lang="en-US" altLang="en-US" sz="1200" i="1" dirty="0">
                <a:solidFill>
                  <a:srgbClr val="391601"/>
                </a:solidFill>
                <a:latin typeface="Georgia" pitchFamily="18" charset="0"/>
              </a:rPr>
              <a:t>Good Dirt!</a:t>
            </a:r>
            <a:r>
              <a:rPr lang="en-US" altLang="en-US" sz="12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altLang="en-US" sz="1200" i="1" dirty="0">
                <a:solidFill>
                  <a:srgbClr val="3452A6"/>
                </a:solidFill>
                <a:latin typeface="Georgia" pitchFamily="18" charset="0"/>
              </a:rPr>
              <a:t>Clean Water!</a:t>
            </a:r>
          </a:p>
        </p:txBody>
      </p:sp>
    </p:spTree>
    <p:extLst>
      <p:ext uri="{BB962C8B-B14F-4D97-AF65-F5344CB8AC3E}">
        <p14:creationId xmlns:p14="http://schemas.microsoft.com/office/powerpoint/2010/main" val="31561558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22055C-2539-45E9-9B48-6711D2677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Eagle Creek Stream Temperature Monitoring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ACBEDEE-123A-4BE8-BF2B-AC425C6DE3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/>
          <a:lstStyle/>
          <a:p>
            <a:pPr>
              <a:defRPr/>
            </a:pPr>
            <a:r>
              <a:rPr lang="en-US" altLang="en-US" sz="1200" i="1" dirty="0">
                <a:solidFill>
                  <a:srgbClr val="391601"/>
                </a:solidFill>
                <a:latin typeface="Georgia" pitchFamily="18" charset="0"/>
              </a:rPr>
              <a:t>Good Dirt!</a:t>
            </a:r>
            <a:r>
              <a:rPr lang="en-US" altLang="en-US" sz="12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altLang="en-US" sz="1200" i="1" dirty="0">
                <a:solidFill>
                  <a:srgbClr val="3452A6"/>
                </a:solidFill>
                <a:latin typeface="Georgia" pitchFamily="18" charset="0"/>
              </a:rPr>
              <a:t>Clean Water!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4C8C37-7031-A715-F6BF-863732B106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730" y="1875314"/>
            <a:ext cx="7740240" cy="435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282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2DDA6-CEFD-4C07-B2C0-B408D1A85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05741"/>
            <a:ext cx="7772400" cy="1362075"/>
          </a:xfrm>
        </p:spPr>
        <p:txBody>
          <a:bodyPr/>
          <a:lstStyle/>
          <a:p>
            <a:r>
              <a:rPr lang="en-US" dirty="0"/>
              <a:t>Friends of the Eagle Creek watershed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7DFFA-323E-4F8E-B1F1-C5AEA38F8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354898"/>
            <a:ext cx="7772400" cy="1673226"/>
          </a:xfrm>
        </p:spPr>
        <p:txBody>
          <a:bodyPr/>
          <a:lstStyle/>
          <a:p>
            <a:r>
              <a:rPr lang="en-US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https://www.eaglecreekfriends.org/projects-activities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https://sites.google.com/pdx.edu/clackamas-stream-temp-project/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7CD867-E10A-4632-B50F-D8F6C92397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1200" i="1" dirty="0">
                <a:solidFill>
                  <a:srgbClr val="391601"/>
                </a:solidFill>
                <a:latin typeface="Georgia" pitchFamily="18" charset="0"/>
              </a:rPr>
              <a:t>Good Dirt!</a:t>
            </a:r>
            <a:r>
              <a:rPr lang="en-US" altLang="en-US" sz="12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altLang="en-US" sz="1200" i="1" dirty="0">
                <a:solidFill>
                  <a:srgbClr val="3452A6"/>
                </a:solidFill>
                <a:latin typeface="Georgia" pitchFamily="18" charset="0"/>
              </a:rPr>
              <a:t>Clean Water!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0F3D10-FE6A-4C73-825B-398B9E30E2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487" y="4491037"/>
            <a:ext cx="1673226" cy="16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787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22055C-2539-45E9-9B48-6711D2677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The Future of the Community Forest – Strategic Planning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45F1D9D0-23CC-4615-A923-A1869F835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61319"/>
            <a:ext cx="8382000" cy="121920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US" dirty="0"/>
              <a:t>What will the next 3-5 years hold at the forest?</a:t>
            </a:r>
          </a:p>
        </p:txBody>
      </p:sp>
      <p:sp>
        <p:nvSpPr>
          <p:cNvPr id="11" name="Subtitle 9">
            <a:extLst>
              <a:ext uri="{FF2B5EF4-FFF2-40B4-BE49-F238E27FC236}">
                <a16:creationId xmlns:a16="http://schemas.microsoft.com/office/drawing/2014/main" id="{D1BCF8F7-F8AF-4BA0-B058-A6A9D7D9257A}"/>
              </a:ext>
            </a:extLst>
          </p:cNvPr>
          <p:cNvSpPr txBox="1">
            <a:spLocks/>
          </p:cNvSpPr>
          <p:nvPr/>
        </p:nvSpPr>
        <p:spPr bwMode="auto">
          <a:xfrm>
            <a:off x="685800" y="2362200"/>
            <a:ext cx="8382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Develop more detailed short-and-long-term management and harvest plans that reflects the values of the community and that at a minimum cover the costs of program and services.</a:t>
            </a: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endParaRPr lang="en-US" sz="1800" dirty="0">
              <a:latin typeface="+mj-lt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ECCF planning will continually engage community residents and partners in an open, collaborative, and inclusive process to solidify support.</a:t>
            </a: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endParaRPr lang="en-US" sz="1800" dirty="0">
              <a:latin typeface="+mj-lt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Demonstrate sustainable forestry practices and fuels reduction to Clackamas County small woodland owners</a:t>
            </a: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endParaRPr lang="en-US" sz="1800" dirty="0">
              <a:latin typeface="+mj-lt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Develop relationships that allow us to explore recreational use of the forest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713A1A-5F04-4D44-813E-6A303F8254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/>
          <a:lstStyle/>
          <a:p>
            <a:pPr>
              <a:defRPr/>
            </a:pPr>
            <a:r>
              <a:rPr lang="en-US" altLang="en-US" sz="1200" i="1" dirty="0">
                <a:solidFill>
                  <a:srgbClr val="391601"/>
                </a:solidFill>
                <a:latin typeface="Georgia" pitchFamily="18" charset="0"/>
              </a:rPr>
              <a:t>Good Dirt!</a:t>
            </a:r>
            <a:r>
              <a:rPr lang="en-US" altLang="en-US" sz="12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altLang="en-US" sz="1200" i="1" dirty="0">
                <a:solidFill>
                  <a:srgbClr val="3452A6"/>
                </a:solidFill>
                <a:latin typeface="Georgia" pitchFamily="18" charset="0"/>
              </a:rPr>
              <a:t>Clean Water!</a:t>
            </a:r>
          </a:p>
        </p:txBody>
      </p:sp>
    </p:spTree>
    <p:extLst>
      <p:ext uri="{BB962C8B-B14F-4D97-AF65-F5344CB8AC3E}">
        <p14:creationId xmlns:p14="http://schemas.microsoft.com/office/powerpoint/2010/main" val="11829745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22055C-2539-45E9-9B48-6711D2677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The Future of the Community Forest – Strategic Planning</a:t>
            </a:r>
          </a:p>
        </p:txBody>
      </p:sp>
      <p:sp>
        <p:nvSpPr>
          <p:cNvPr id="11" name="Subtitle 9">
            <a:extLst>
              <a:ext uri="{FF2B5EF4-FFF2-40B4-BE49-F238E27FC236}">
                <a16:creationId xmlns:a16="http://schemas.microsoft.com/office/drawing/2014/main" id="{D1BCF8F7-F8AF-4BA0-B058-A6A9D7D9257A}"/>
              </a:ext>
            </a:extLst>
          </p:cNvPr>
          <p:cNvSpPr txBox="1">
            <a:spLocks/>
          </p:cNvSpPr>
          <p:nvPr/>
        </p:nvSpPr>
        <p:spPr bwMode="auto">
          <a:xfrm>
            <a:off x="609600" y="2057400"/>
            <a:ext cx="8382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R="0" algn="l" rtl="0"/>
            <a:r>
              <a:rPr lang="en-US" sz="2400" dirty="0">
                <a:latin typeface="+mj-lt"/>
              </a:rPr>
              <a:t>Other objectives for more detailed consideration:</a:t>
            </a: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Climate impacts to forest resilience and opportunities for carbon sequestration</a:t>
            </a: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Expanding unified management plan outside of ECCF property lines</a:t>
            </a: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285750" marR="0" indent="-285750" algn="l" rtl="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Equity based access and outreach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ACBEDEE-123A-4BE8-BF2B-AC425C6DE3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/>
          <a:lstStyle/>
          <a:p>
            <a:pPr>
              <a:defRPr/>
            </a:pPr>
            <a:r>
              <a:rPr lang="en-US" altLang="en-US" sz="1200" i="1" dirty="0">
                <a:solidFill>
                  <a:srgbClr val="391601"/>
                </a:solidFill>
                <a:latin typeface="Georgia" pitchFamily="18" charset="0"/>
              </a:rPr>
              <a:t>Good Dirt!</a:t>
            </a:r>
            <a:r>
              <a:rPr lang="en-US" altLang="en-US" sz="12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altLang="en-US" sz="1200" i="1" dirty="0">
                <a:solidFill>
                  <a:srgbClr val="3452A6"/>
                </a:solidFill>
                <a:latin typeface="Georgia" pitchFamily="18" charset="0"/>
              </a:rPr>
              <a:t>Clean Water!</a:t>
            </a:r>
          </a:p>
        </p:txBody>
      </p:sp>
    </p:spTree>
    <p:extLst>
      <p:ext uri="{BB962C8B-B14F-4D97-AF65-F5344CB8AC3E}">
        <p14:creationId xmlns:p14="http://schemas.microsoft.com/office/powerpoint/2010/main" val="875321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22055C-2539-45E9-9B48-6711D2677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ECCF Management Plan 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45F1D9D0-23CC-4615-A923-A1869F835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4600"/>
            <a:ext cx="3886200" cy="373380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Protect property from development</a:t>
            </a:r>
          </a:p>
          <a:p>
            <a:r>
              <a:rPr lang="en-US" dirty="0"/>
              <a:t>Economically Sustainable </a:t>
            </a:r>
          </a:p>
          <a:p>
            <a:r>
              <a:rPr lang="en-US" dirty="0"/>
              <a:t>Environmental </a:t>
            </a:r>
          </a:p>
          <a:p>
            <a:r>
              <a:rPr lang="en-US" dirty="0"/>
              <a:t>Educational </a:t>
            </a:r>
          </a:p>
          <a:p>
            <a:r>
              <a:rPr lang="en-US" dirty="0"/>
              <a:t>Recreational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Subtitle 9">
            <a:extLst>
              <a:ext uri="{FF2B5EF4-FFF2-40B4-BE49-F238E27FC236}">
                <a16:creationId xmlns:a16="http://schemas.microsoft.com/office/drawing/2014/main" id="{D1BCF8F7-F8AF-4BA0-B058-A6A9D7D9257A}"/>
              </a:ext>
            </a:extLst>
          </p:cNvPr>
          <p:cNvSpPr txBox="1">
            <a:spLocks/>
          </p:cNvSpPr>
          <p:nvPr/>
        </p:nvSpPr>
        <p:spPr bwMode="auto">
          <a:xfrm>
            <a:off x="464191" y="1940952"/>
            <a:ext cx="4038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sz="2800" b="1" kern="0" dirty="0"/>
              <a:t>Landowner Objectives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C8FECF-23A5-4B9A-9053-28ADE261AD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>
              <a:defRPr/>
            </a:pPr>
            <a:r>
              <a:rPr lang="en-US" altLang="en-US" sz="1200" i="1" dirty="0">
                <a:solidFill>
                  <a:srgbClr val="391601"/>
                </a:solidFill>
                <a:latin typeface="Georgia" pitchFamily="18" charset="0"/>
              </a:rPr>
              <a:t>Good Dirt!</a:t>
            </a:r>
            <a:r>
              <a:rPr lang="en-US" altLang="en-US" sz="12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altLang="en-US" sz="1200" i="1" dirty="0">
                <a:solidFill>
                  <a:srgbClr val="3452A6"/>
                </a:solidFill>
                <a:latin typeface="Georgia" pitchFamily="18" charset="0"/>
              </a:rPr>
              <a:t>Clean Water!</a:t>
            </a:r>
          </a:p>
        </p:txBody>
      </p:sp>
      <p:sp>
        <p:nvSpPr>
          <p:cNvPr id="6" name="Subtitle 9">
            <a:extLst>
              <a:ext uri="{FF2B5EF4-FFF2-40B4-BE49-F238E27FC236}">
                <a16:creationId xmlns:a16="http://schemas.microsoft.com/office/drawing/2014/main" id="{0EA6BD03-6288-4F47-A786-CA3572D27E89}"/>
              </a:ext>
            </a:extLst>
          </p:cNvPr>
          <p:cNvSpPr txBox="1">
            <a:spLocks/>
          </p:cNvSpPr>
          <p:nvPr/>
        </p:nvSpPr>
        <p:spPr bwMode="auto">
          <a:xfrm>
            <a:off x="4662182" y="1940952"/>
            <a:ext cx="4038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sz="2800" b="1" kern="0" dirty="0"/>
              <a:t>Community Benefits</a:t>
            </a:r>
          </a:p>
        </p:txBody>
      </p:sp>
      <p:sp>
        <p:nvSpPr>
          <p:cNvPr id="8" name="Subtitle 9">
            <a:extLst>
              <a:ext uri="{FF2B5EF4-FFF2-40B4-BE49-F238E27FC236}">
                <a16:creationId xmlns:a16="http://schemas.microsoft.com/office/drawing/2014/main" id="{8260A929-6E10-4DA2-96B4-605FD28252ED}"/>
              </a:ext>
            </a:extLst>
          </p:cNvPr>
          <p:cNvSpPr txBox="1">
            <a:spLocks/>
          </p:cNvSpPr>
          <p:nvPr/>
        </p:nvSpPr>
        <p:spPr bwMode="auto">
          <a:xfrm>
            <a:off x="4662182" y="2514600"/>
            <a:ext cx="3200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/>
              <a:t>Economic</a:t>
            </a:r>
          </a:p>
          <a:p>
            <a:r>
              <a:rPr lang="en-US" kern="0"/>
              <a:t>Recreation </a:t>
            </a:r>
          </a:p>
          <a:p>
            <a:r>
              <a:rPr lang="en-US" kern="0"/>
              <a:t>Environmental </a:t>
            </a:r>
          </a:p>
          <a:p>
            <a:r>
              <a:rPr lang="en-US" kern="0"/>
              <a:t>Educational</a:t>
            </a:r>
          </a:p>
          <a:p>
            <a:pPr marL="0" indent="0">
              <a:buFont typeface="Wingdings" pitchFamily="2" charset="2"/>
              <a:buNone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999084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CFC49-0C7B-4E36-A54F-7F6E0318D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362075"/>
          </a:xfrm>
        </p:spPr>
        <p:txBody>
          <a:bodyPr/>
          <a:lstStyle/>
          <a:p>
            <a:r>
              <a:rPr kumimoji="0" lang="en-US" sz="3900" b="1" i="0" u="none" strike="noStrike" kern="0" cap="none" spc="0" normalizeH="0" baseline="0" noProof="0" dirty="0">
                <a:ln>
                  <a:noFill/>
                </a:ln>
                <a:solidFill>
                  <a:srgbClr val="3452A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Eagle Creek Community Forest Advisory Committee Affiliations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F537A-9C8E-4498-AC5D-BBF394A43E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1200" i="1" dirty="0">
                <a:solidFill>
                  <a:srgbClr val="391601"/>
                </a:solidFill>
                <a:latin typeface="Georgia" pitchFamily="18" charset="0"/>
              </a:rPr>
              <a:t>Good Dirt!</a:t>
            </a:r>
            <a:r>
              <a:rPr lang="en-US" altLang="en-US" sz="12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altLang="en-US" sz="1200" i="1" dirty="0">
                <a:solidFill>
                  <a:srgbClr val="3452A6"/>
                </a:solidFill>
                <a:latin typeface="Georgia" pitchFamily="18" charset="0"/>
              </a:rPr>
              <a:t>Clean Water!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58AF33-AA7B-F9A3-5D18-4B3A558B676C}"/>
              </a:ext>
            </a:extLst>
          </p:cNvPr>
          <p:cNvSpPr txBox="1"/>
          <p:nvPr/>
        </p:nvSpPr>
        <p:spPr>
          <a:xfrm>
            <a:off x="457200" y="1828800"/>
            <a:ext cx="807720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Clackamas Soil and Water Conservation District staff and board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Neighbors within the Communities of George, Estacada, and Firwood/Dover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Friends of Eagle Creek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Clackamas County Parks &amp; Forests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Oregon Department of Fish and Wildlife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Oregon State University Extension - Forestry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Portland General Electric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Clackamas River Basin Council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Metro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391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22055C-2539-45E9-9B48-6711D2677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ECCF Management Plan 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45F1D9D0-23CC-4615-A923-A1869F835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0" y="1905000"/>
            <a:ext cx="3429000" cy="434340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Trail connection to BLM, PGE and Eagle Fern Park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11" name="Subtitle 9">
            <a:extLst>
              <a:ext uri="{FF2B5EF4-FFF2-40B4-BE49-F238E27FC236}">
                <a16:creationId xmlns:a16="http://schemas.microsoft.com/office/drawing/2014/main" id="{D1BCF8F7-F8AF-4BA0-B058-A6A9D7D9257A}"/>
              </a:ext>
            </a:extLst>
          </p:cNvPr>
          <p:cNvSpPr txBox="1">
            <a:spLocks/>
          </p:cNvSpPr>
          <p:nvPr/>
        </p:nvSpPr>
        <p:spPr bwMode="auto">
          <a:xfrm>
            <a:off x="457200" y="762000"/>
            <a:ext cx="4191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sz="2800" b="1" kern="0" dirty="0"/>
              <a:t>Conceptual Public Access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C8FECF-23A5-4B9A-9053-28ADE261AD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>
              <a:defRPr/>
            </a:pPr>
            <a:r>
              <a:rPr lang="en-US" altLang="en-US" sz="1200" i="1" dirty="0">
                <a:solidFill>
                  <a:srgbClr val="391601"/>
                </a:solidFill>
                <a:latin typeface="Georgia" pitchFamily="18" charset="0"/>
              </a:rPr>
              <a:t>Good Dirt!</a:t>
            </a:r>
            <a:r>
              <a:rPr lang="en-US" altLang="en-US" sz="12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altLang="en-US" sz="1200" i="1" dirty="0">
                <a:solidFill>
                  <a:srgbClr val="3452A6"/>
                </a:solidFill>
                <a:latin typeface="Georgia" pitchFamily="18" charset="0"/>
              </a:rPr>
              <a:t>Clean Water!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206172-A995-4004-A298-25639D8876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1354505"/>
            <a:ext cx="5334000" cy="497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35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22055C-2539-45E9-9B48-6711D2677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7467600" cy="129540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ECCF Management Plan 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45F1D9D0-23CC-4615-A923-A1869F835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4600"/>
            <a:ext cx="8686800" cy="3733800"/>
          </a:xfrm>
        </p:spPr>
        <p:txBody>
          <a:bodyPr wrap="square" anchor="t">
            <a:normAutofit lnSpcReduction="10000"/>
          </a:bodyPr>
          <a:lstStyle/>
          <a:p>
            <a:r>
              <a:rPr lang="en-US" dirty="0"/>
              <a:t>Active management areas</a:t>
            </a:r>
          </a:p>
          <a:p>
            <a:pPr lvl="1"/>
            <a:r>
              <a:rPr lang="en-US" dirty="0"/>
              <a:t>221 acres 69%</a:t>
            </a:r>
          </a:p>
          <a:p>
            <a:r>
              <a:rPr lang="en-US" dirty="0"/>
              <a:t>Late-successional forest</a:t>
            </a:r>
          </a:p>
          <a:p>
            <a:pPr lvl="1"/>
            <a:r>
              <a:rPr lang="en-US" dirty="0"/>
              <a:t>70 acres 22%</a:t>
            </a:r>
          </a:p>
          <a:p>
            <a:r>
              <a:rPr lang="en-US" dirty="0"/>
              <a:t>Aesthetic buffer on George Road</a:t>
            </a:r>
          </a:p>
          <a:p>
            <a:pPr lvl="1"/>
            <a:r>
              <a:rPr lang="en-US" dirty="0"/>
              <a:t>15 acres 5%</a:t>
            </a:r>
          </a:p>
          <a:p>
            <a:r>
              <a:rPr lang="en-US" dirty="0"/>
              <a:t>Steep-slope habitats</a:t>
            </a:r>
          </a:p>
          <a:p>
            <a:pPr lvl="1"/>
            <a:r>
              <a:rPr lang="en-US" dirty="0"/>
              <a:t>12 acres 4%</a:t>
            </a:r>
          </a:p>
        </p:txBody>
      </p:sp>
      <p:sp>
        <p:nvSpPr>
          <p:cNvPr id="11" name="Subtitle 9">
            <a:extLst>
              <a:ext uri="{FF2B5EF4-FFF2-40B4-BE49-F238E27FC236}">
                <a16:creationId xmlns:a16="http://schemas.microsoft.com/office/drawing/2014/main" id="{D1BCF8F7-F8AF-4BA0-B058-A6A9D7D9257A}"/>
              </a:ext>
            </a:extLst>
          </p:cNvPr>
          <p:cNvSpPr txBox="1">
            <a:spLocks/>
          </p:cNvSpPr>
          <p:nvPr/>
        </p:nvSpPr>
        <p:spPr bwMode="auto">
          <a:xfrm>
            <a:off x="457200" y="1699419"/>
            <a:ext cx="4038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tx1"/>
                </a:solidFill>
                <a:latin typeface="+mn-lt"/>
              </a:defRPr>
            </a:lvl2pPr>
            <a:lvl3pPr marL="987425" indent="-2936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+mn-lt"/>
              </a:defRPr>
            </a:lvl3pPr>
            <a:lvl4pPr marL="1281113" indent="-292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15986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0558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5130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29702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427413" indent="-3159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sz="2800" b="1" kern="0" dirty="0"/>
              <a:t>Management Zones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C8FECF-23A5-4B9A-9053-28ADE261AD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7200" y="6248400"/>
            <a:ext cx="8229600" cy="457200"/>
          </a:xfrm>
        </p:spPr>
        <p:txBody>
          <a:bodyPr wrap="square" anchor="ctr">
            <a:normAutofit/>
          </a:bodyPr>
          <a:lstStyle/>
          <a:p>
            <a:pPr>
              <a:defRPr/>
            </a:pPr>
            <a:r>
              <a:rPr lang="en-US" altLang="en-US" sz="1200" i="1" dirty="0">
                <a:solidFill>
                  <a:srgbClr val="391601"/>
                </a:solidFill>
                <a:latin typeface="Georgia" pitchFamily="18" charset="0"/>
              </a:rPr>
              <a:t>Good Dirt!</a:t>
            </a:r>
            <a:r>
              <a:rPr lang="en-US" altLang="en-US" sz="1200" i="1" dirty="0">
                <a:solidFill>
                  <a:srgbClr val="000000"/>
                </a:solidFill>
                <a:latin typeface="Georgia" pitchFamily="18" charset="0"/>
              </a:rPr>
              <a:t> </a:t>
            </a:r>
            <a:r>
              <a:rPr lang="en-US" altLang="en-US" sz="1200" i="1" dirty="0">
                <a:solidFill>
                  <a:srgbClr val="3452A6"/>
                </a:solidFill>
                <a:latin typeface="Georgia" pitchFamily="18" charset="0"/>
              </a:rPr>
              <a:t>Clean Water!</a:t>
            </a:r>
          </a:p>
        </p:txBody>
      </p:sp>
    </p:spTree>
    <p:extLst>
      <p:ext uri="{BB962C8B-B14F-4D97-AF65-F5344CB8AC3E}">
        <p14:creationId xmlns:p14="http://schemas.microsoft.com/office/powerpoint/2010/main" val="2434739580"/>
      </p:ext>
    </p:extLst>
  </p:cSld>
  <p:clrMapOvr>
    <a:masterClrMapping/>
  </p:clrMapOvr>
</p:sld>
</file>

<file path=ppt/theme/theme1.xml><?xml version="1.0" encoding="utf-8"?>
<a:theme xmlns:a="http://schemas.openxmlformats.org/drawingml/2006/main" name="ClackamasSWCD-PowerPoint">
  <a:themeElements>
    <a:clrScheme name="Custom 1">
      <a:dk1>
        <a:srgbClr val="000000"/>
      </a:dk1>
      <a:lt1>
        <a:srgbClr val="FFFFFF"/>
      </a:lt1>
      <a:dk2>
        <a:srgbClr val="391601"/>
      </a:dk2>
      <a:lt2>
        <a:srgbClr val="808080"/>
      </a:lt2>
      <a:accent1>
        <a:srgbClr val="3452A6"/>
      </a:accent1>
      <a:accent2>
        <a:srgbClr val="006000"/>
      </a:accent2>
      <a:accent3>
        <a:srgbClr val="FFFFFF"/>
      </a:accent3>
      <a:accent4>
        <a:srgbClr val="000000"/>
      </a:accent4>
      <a:accent5>
        <a:srgbClr val="AEB3D0"/>
      </a:accent5>
      <a:accent6>
        <a:srgbClr val="006000"/>
      </a:accent6>
      <a:hlink>
        <a:srgbClr val="777777"/>
      </a:hlink>
      <a:folHlink>
        <a:srgbClr val="99CCFF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1">
        <a:dk1>
          <a:srgbClr val="000000"/>
        </a:dk1>
        <a:lt1>
          <a:srgbClr val="FFFFFF"/>
        </a:lt1>
        <a:dk2>
          <a:srgbClr val="663300"/>
        </a:dk2>
        <a:lt2>
          <a:srgbClr val="808080"/>
        </a:lt2>
        <a:accent1>
          <a:srgbClr val="3333CC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ADE2"/>
        </a:accent5>
        <a:accent6>
          <a:srgbClr val="008A00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2">
        <a:dk1>
          <a:srgbClr val="000000"/>
        </a:dk1>
        <a:lt1>
          <a:srgbClr val="FFFFFF"/>
        </a:lt1>
        <a:dk2>
          <a:srgbClr val="663300"/>
        </a:dk2>
        <a:lt2>
          <a:srgbClr val="808080"/>
        </a:lt2>
        <a:accent1>
          <a:srgbClr val="3333CC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ADE2"/>
        </a:accent5>
        <a:accent6>
          <a:srgbClr val="008A00"/>
        </a:accent6>
        <a:hlink>
          <a:srgbClr val="777777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3">
        <a:dk1>
          <a:srgbClr val="000000"/>
        </a:dk1>
        <a:lt1>
          <a:srgbClr val="FFFFFF"/>
        </a:lt1>
        <a:dk2>
          <a:srgbClr val="663300"/>
        </a:dk2>
        <a:lt2>
          <a:srgbClr val="808080"/>
        </a:lt2>
        <a:accent1>
          <a:srgbClr val="3333CC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ADE2"/>
        </a:accent5>
        <a:accent6>
          <a:srgbClr val="008A00"/>
        </a:accent6>
        <a:hlink>
          <a:srgbClr val="777777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4">
        <a:dk1>
          <a:srgbClr val="000000"/>
        </a:dk1>
        <a:lt1>
          <a:srgbClr val="FFFFFF"/>
        </a:lt1>
        <a:dk2>
          <a:srgbClr val="663300"/>
        </a:dk2>
        <a:lt2>
          <a:srgbClr val="808080"/>
        </a:lt2>
        <a:accent1>
          <a:srgbClr val="333399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ADCA"/>
        </a:accent5>
        <a:accent6>
          <a:srgbClr val="008A00"/>
        </a:accent6>
        <a:hlink>
          <a:srgbClr val="777777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5">
        <a:dk1>
          <a:srgbClr val="000000"/>
        </a:dk1>
        <a:lt1>
          <a:srgbClr val="FFFFFF"/>
        </a:lt1>
        <a:dk2>
          <a:srgbClr val="582C00"/>
        </a:dk2>
        <a:lt2>
          <a:srgbClr val="808080"/>
        </a:lt2>
        <a:accent1>
          <a:srgbClr val="3452A6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EB3D0"/>
        </a:accent5>
        <a:accent6>
          <a:srgbClr val="008A00"/>
        </a:accent6>
        <a:hlink>
          <a:srgbClr val="777777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6">
        <a:dk1>
          <a:srgbClr val="000000"/>
        </a:dk1>
        <a:lt1>
          <a:srgbClr val="FFFFFF"/>
        </a:lt1>
        <a:dk2>
          <a:srgbClr val="582C00"/>
        </a:dk2>
        <a:lt2>
          <a:srgbClr val="808080"/>
        </a:lt2>
        <a:accent1>
          <a:srgbClr val="3452A6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EB3D0"/>
        </a:accent5>
        <a:accent6>
          <a:srgbClr val="007300"/>
        </a:accent6>
        <a:hlink>
          <a:srgbClr val="777777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SWCD template - Eagle Creek Forest Update" id="{10089F09-2B53-4BC3-BB27-3BF951773CF5}" vid="{E660EDB5-E724-49B7-B004-84FBE5F1BD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CSWCD template - Eagle Creek Forest Update</Template>
  <TotalTime>4133</TotalTime>
  <Words>1778</Words>
  <Application>Microsoft Office PowerPoint</Application>
  <PresentationFormat>On-screen Show (4:3)</PresentationFormat>
  <Paragraphs>291</Paragraphs>
  <Slides>53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Arial</vt:lpstr>
      <vt:lpstr>Arial Black</vt:lpstr>
      <vt:lpstr>Calibri</vt:lpstr>
      <vt:lpstr>Georgia</vt:lpstr>
      <vt:lpstr>Wingdings</vt:lpstr>
      <vt:lpstr>ClackamasSWCD-PowerPoint</vt:lpstr>
      <vt:lpstr>Eagle Creek Community Forest</vt:lpstr>
      <vt:lpstr>The Path to Owning a Community Forest</vt:lpstr>
      <vt:lpstr>The Path to Owning a Community Forest</vt:lpstr>
      <vt:lpstr>The Path to Owning a Community Forest</vt:lpstr>
      <vt:lpstr>The Path to Owning a Community Forest</vt:lpstr>
      <vt:lpstr>ECCF Management Plan </vt:lpstr>
      <vt:lpstr>Eagle Creek Community Forest Advisory Committee Affiliations </vt:lpstr>
      <vt:lpstr>ECCF Management Plan </vt:lpstr>
      <vt:lpstr>ECCF Management Plan </vt:lpstr>
      <vt:lpstr>ECCF Management Plan </vt:lpstr>
      <vt:lpstr>ECCF Management Plan </vt:lpstr>
      <vt:lpstr>ECCF Management Plan </vt:lpstr>
      <vt:lpstr>ECCF Management Plan </vt:lpstr>
      <vt:lpstr>ECCF Management Plan </vt:lpstr>
      <vt:lpstr>ECCF Management Plan </vt:lpstr>
      <vt:lpstr>Management Activities</vt:lpstr>
      <vt:lpstr>Management Activities August 2019 Road Brushing and Mowing 2.4 Miles</vt:lpstr>
      <vt:lpstr>Management Activities August 2019 Road Brushing and Mowing</vt:lpstr>
      <vt:lpstr>Management Activities August 2019 Spur Clearing</vt:lpstr>
      <vt:lpstr>Management Activities August 2019 Spur Clearing 0.6 Miles</vt:lpstr>
      <vt:lpstr>Management Activities August 2019 Spur Clearing</vt:lpstr>
      <vt:lpstr>Management Activities August 2019 Road Brushing and Mowing</vt:lpstr>
      <vt:lpstr>Management Activities October 2019 Weed Treatment</vt:lpstr>
      <vt:lpstr>Management Activities November 2019 Slash Treatment</vt:lpstr>
      <vt:lpstr>Management Activities November 2019 Slash Treatment</vt:lpstr>
      <vt:lpstr>Management Activities November 2019 Slash Treatment 56 hours $2,280 </vt:lpstr>
      <vt:lpstr>Management Activities Annual Roadside Weed and Roadbed Treatments 2.4 miles    </vt:lpstr>
      <vt:lpstr>Management Activities May 2021 Stand 3 Bigleaf maple Suppression</vt:lpstr>
      <vt:lpstr>Management Activities December 2021 Stand 11 and Stand 4  Fuels Treatment </vt:lpstr>
      <vt:lpstr>Management Activities December 2021 Stand 11 and Stand 4  Fuels Treatment </vt:lpstr>
      <vt:lpstr>Management Activities December 2021 Stand 11 and Stand 4  Fuels Treatment </vt:lpstr>
      <vt:lpstr>Management Activities December 2021 Stand 11 and Stand 4  Fuels Treatment </vt:lpstr>
      <vt:lpstr>Management Activities December 2021 Stand 11 and Stand 4  Fuels Treatment </vt:lpstr>
      <vt:lpstr>Management Activities January 2022 Stand 3 YST and Release 48 acres     </vt:lpstr>
      <vt:lpstr>Management Activities October 2023 Stand 4 and 5 Fuels Treatment 67 acres      </vt:lpstr>
      <vt:lpstr>Management Activities October 2023 Stand 4 and 5 Fuels Treatment 67 acres     </vt:lpstr>
      <vt:lpstr>Management Activities October 2023 Stand 4 and 5 Fuels Treatment 67 acres     </vt:lpstr>
      <vt:lpstr>Management Activities October 2023 Stand 4 and 5 Fuels Treatment 67 acres     </vt:lpstr>
      <vt:lpstr>Management Activities October 2023 Stand 4 and 5 Fuels Treatment 67 acres     </vt:lpstr>
      <vt:lpstr>Management Activities October 2023 Stand 4 and 5 Fuels Treatment 67 acres     </vt:lpstr>
      <vt:lpstr>Management Activities October 2023 Stand 4 and 5 Fuels Treatment 67 acres     </vt:lpstr>
      <vt:lpstr>Management Activities Summary</vt:lpstr>
      <vt:lpstr>Management Activities Summary</vt:lpstr>
      <vt:lpstr>Management Activities October 2024 Stand 8 and 2 Fuels Treatment 72 acres     </vt:lpstr>
      <vt:lpstr>Administration and Ongoing Stewardship</vt:lpstr>
      <vt:lpstr>Some of our local residents!</vt:lpstr>
      <vt:lpstr>Restoration Work Along Eagle Creek and its Tributaries</vt:lpstr>
      <vt:lpstr>Restoration Work Along Eagle Creek and its Tributaries</vt:lpstr>
      <vt:lpstr>Restoration Work Along Eagle Creek and its Tributaries</vt:lpstr>
      <vt:lpstr>Eagle Creek Stream Temperature Monitoring</vt:lpstr>
      <vt:lpstr>Friends of the Eagle Creek watershed</vt:lpstr>
      <vt:lpstr>The Future of the Community Forest – Strategic Planning</vt:lpstr>
      <vt:lpstr>The Future of the Community Forest – Strategic Planning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Eagle Creek Community Forest Update</dc:title>
  <dc:creator>Lisa Kilders</dc:creator>
  <cp:lastModifiedBy>Jason Faucera</cp:lastModifiedBy>
  <cp:revision>47</cp:revision>
  <cp:lastPrinted>2011-04-11T20:01:55Z</cp:lastPrinted>
  <dcterms:created xsi:type="dcterms:W3CDTF">2021-08-24T21:40:07Z</dcterms:created>
  <dcterms:modified xsi:type="dcterms:W3CDTF">2023-11-08T08:08:49Z</dcterms:modified>
</cp:coreProperties>
</file>